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3" r:id="rId4"/>
    <p:sldMasterId id="2147483704" r:id="rId5"/>
    <p:sldMasterId id="2147483705" r:id="rId6"/>
    <p:sldMasterId id="2147483706" r:id="rId7"/>
    <p:sldMasterId id="2147483707" r:id="rId8"/>
  </p:sldMasterIdLst>
  <p:notesMasterIdLst>
    <p:notesMasterId r:id="rId49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</p:sldIdLst>
  <p:sldSz cx="12801600" cy="9601200" type="A3"/>
  <p:notesSz cx="9944100" cy="6805613"/>
  <p:embeddedFontLst>
    <p:embeddedFont>
      <p:font typeface="Architects Daughter" panose="020B0604020202020204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46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font" Target="fonts/font1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font" Target="fonts/font4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Relationship Id="rId57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2.fntdata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2" y="1"/>
            <a:ext cx="4309806" cy="34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1976" y="1"/>
            <a:ext cx="4309806" cy="34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887" cy="2679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2" y="6464464"/>
            <a:ext cx="4309806" cy="34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1976" y="6464464"/>
            <a:ext cx="4309806" cy="34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df9637c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1838" y="511175"/>
            <a:ext cx="3400425" cy="2551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df9637c98_0_0:notes"/>
          <p:cNvSpPr txBox="1">
            <a:spLocks noGrp="1"/>
          </p:cNvSpPr>
          <p:nvPr>
            <p:ph type="body" idx="1"/>
          </p:nvPr>
        </p:nvSpPr>
        <p:spPr>
          <a:xfrm>
            <a:off x="994410" y="3232660"/>
            <a:ext cx="7955400" cy="30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47ce71c0cb_1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1838" y="511175"/>
            <a:ext cx="3400425" cy="2551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47ce71c0cb_1_255:notes"/>
          <p:cNvSpPr txBox="1">
            <a:spLocks noGrp="1"/>
          </p:cNvSpPr>
          <p:nvPr>
            <p:ph type="body" idx="1"/>
          </p:nvPr>
        </p:nvSpPr>
        <p:spPr>
          <a:xfrm>
            <a:off x="994410" y="3232660"/>
            <a:ext cx="7955400" cy="30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ec3e096d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ec3e096dd_0_7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900" cy="26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g3ec3e096dd_0_7:notes"/>
          <p:cNvSpPr txBox="1">
            <a:spLocks noGrp="1"/>
          </p:cNvSpPr>
          <p:nvPr>
            <p:ph type="sldNum" idx="12"/>
          </p:nvPr>
        </p:nvSpPr>
        <p:spPr>
          <a:xfrm>
            <a:off x="5631976" y="6464464"/>
            <a:ext cx="4309800" cy="341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47ce71c326_0_216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900" cy="26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g47ce71c326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47ce71c326_0_233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900" cy="26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g47ce71c326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47ce71c326_0_250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900" cy="26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g47ce71c326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47ce71c326_0_274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900" cy="26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g47ce71c326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887" cy="2679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9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887" cy="2679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47ce71c326_0_504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900" cy="26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Ressearch, viden om emnet/faget og andet teoretisk viden eller begreber. Dette er en individuel kognitiv proces som ikke behøver at involvere andre, i den forstand er det en passiv proces.</a:t>
            </a:r>
            <a:endParaRPr/>
          </a:p>
        </p:txBody>
      </p:sp>
      <p:sp>
        <p:nvSpPr>
          <p:cNvPr id="650" name="Google Shape;650;g47ce71c326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47ce71c326_0_513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900" cy="26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Gruppearbejde. Denne del er processuel: her handler det om at komme med ideer, diskuterer, skabe mockups, finde og forhandle om fælles mål.</a:t>
            </a:r>
            <a:endParaRPr/>
          </a:p>
        </p:txBody>
      </p:sp>
      <p:sp>
        <p:nvSpPr>
          <p:cNvPr id="661" name="Google Shape;661;g47ce71c326_0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42d485f3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1838" y="511175"/>
            <a:ext cx="3400425" cy="2551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42d485f3b0_0_0:notes"/>
          <p:cNvSpPr txBox="1">
            <a:spLocks noGrp="1"/>
          </p:cNvSpPr>
          <p:nvPr>
            <p:ph type="body" idx="1"/>
          </p:nvPr>
        </p:nvSpPr>
        <p:spPr>
          <a:xfrm>
            <a:off x="994410" y="3232660"/>
            <a:ext cx="7955400" cy="30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47ce71c326_0_522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900" cy="26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Er processuel: i dialog formulere man fagbegreber som er essentielle for målet. Man formulerer og kommenterer hinandens ideer mm. Kommer til fælles erkendelse eller beslutning.</a:t>
            </a:r>
            <a:endParaRPr/>
          </a:p>
        </p:txBody>
      </p:sp>
      <p:sp>
        <p:nvSpPr>
          <p:cNvPr id="672" name="Google Shape;672;g47ce71c326_0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47ce71c326_0_530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900" cy="26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 problematisere man viden, stiller spørgsmål, analysere. Kan både være teoretisk og praksisbaseret.</a:t>
            </a:r>
            <a:endParaRPr/>
          </a:p>
        </p:txBody>
      </p:sp>
      <p:sp>
        <p:nvSpPr>
          <p:cNvPr id="682" name="Google Shape;682;g47ce71c326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47ce71c326_0_538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900" cy="26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Lærerinitieret øvelse, hvor man som studerende kan afprøve ideer og antagelse, give bud hvordan målet opnås og får feedback fra underviser mhp at nå det opstillet mål.</a:t>
            </a:r>
            <a:endParaRPr/>
          </a:p>
        </p:txBody>
      </p:sp>
      <p:sp>
        <p:nvSpPr>
          <p:cNvPr id="692" name="Google Shape;692;g47ce71c326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47ce71c326_0_546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900" cy="26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Skabe produkt i forskellig form, vidensproduktioner</a:t>
            </a:r>
            <a:endParaRPr/>
          </a:p>
        </p:txBody>
      </p:sp>
      <p:sp>
        <p:nvSpPr>
          <p:cNvPr id="702" name="Google Shape;702;g47ce71c326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4a8604c07b_0_0:notes"/>
          <p:cNvSpPr txBox="1">
            <a:spLocks noGrp="1"/>
          </p:cNvSpPr>
          <p:nvPr>
            <p:ph type="body" idx="1"/>
          </p:nvPr>
        </p:nvSpPr>
        <p:spPr>
          <a:xfrm>
            <a:off x="995110" y="3275685"/>
            <a:ext cx="7953900" cy="26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g4a8604c0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7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887" cy="26792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47ce71c326_0_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1838" y="511175"/>
            <a:ext cx="3400425" cy="2551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47ce71c326_0_630:notes"/>
          <p:cNvSpPr txBox="1">
            <a:spLocks noGrp="1"/>
          </p:cNvSpPr>
          <p:nvPr>
            <p:ph type="body" idx="1"/>
          </p:nvPr>
        </p:nvSpPr>
        <p:spPr>
          <a:xfrm>
            <a:off x="994410" y="3232660"/>
            <a:ext cx="7955400" cy="30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47ce71c326_0_635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900" cy="26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g47ce71c326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47ce71c326_0_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1838" y="511175"/>
            <a:ext cx="3400425" cy="2551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47ce71c326_0_769:notes"/>
          <p:cNvSpPr txBox="1">
            <a:spLocks noGrp="1"/>
          </p:cNvSpPr>
          <p:nvPr>
            <p:ph type="body" idx="1"/>
          </p:nvPr>
        </p:nvSpPr>
        <p:spPr>
          <a:xfrm>
            <a:off x="994410" y="3232660"/>
            <a:ext cx="7955400" cy="30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47ce71c326_0_774:notes"/>
          <p:cNvSpPr txBox="1">
            <a:spLocks noGrp="1"/>
          </p:cNvSpPr>
          <p:nvPr>
            <p:ph type="body" idx="1"/>
          </p:nvPr>
        </p:nvSpPr>
        <p:spPr>
          <a:xfrm>
            <a:off x="994395" y="3232645"/>
            <a:ext cx="7955100" cy="30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g47ce71c326_0_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1838" y="511175"/>
            <a:ext cx="3400425" cy="2551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df9637c9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1838" y="511175"/>
            <a:ext cx="3400425" cy="2551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df9637c98_0_6:notes"/>
          <p:cNvSpPr txBox="1">
            <a:spLocks noGrp="1"/>
          </p:cNvSpPr>
          <p:nvPr>
            <p:ph type="body" idx="1"/>
          </p:nvPr>
        </p:nvSpPr>
        <p:spPr>
          <a:xfrm>
            <a:off x="994410" y="3232660"/>
            <a:ext cx="7955400" cy="30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47ce71c326_0_1032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900" cy="26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g47ce71c326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47ce71c326_0_1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1838" y="511175"/>
            <a:ext cx="3400425" cy="2551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47ce71c326_0_1124:notes"/>
          <p:cNvSpPr txBox="1">
            <a:spLocks noGrp="1"/>
          </p:cNvSpPr>
          <p:nvPr>
            <p:ph type="body" idx="1"/>
          </p:nvPr>
        </p:nvSpPr>
        <p:spPr>
          <a:xfrm>
            <a:off x="994410" y="3232660"/>
            <a:ext cx="7955400" cy="30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47ce71c326_0_1129:notes"/>
          <p:cNvSpPr txBox="1">
            <a:spLocks noGrp="1"/>
          </p:cNvSpPr>
          <p:nvPr>
            <p:ph type="body" idx="1"/>
          </p:nvPr>
        </p:nvSpPr>
        <p:spPr>
          <a:xfrm>
            <a:off x="994395" y="3232645"/>
            <a:ext cx="7955100" cy="30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g47ce71c326_0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1838" y="511175"/>
            <a:ext cx="3400425" cy="2551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47ce71c326_0_1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1838" y="511175"/>
            <a:ext cx="3400425" cy="2551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47ce71c326_0_1392:notes"/>
          <p:cNvSpPr txBox="1">
            <a:spLocks noGrp="1"/>
          </p:cNvSpPr>
          <p:nvPr>
            <p:ph type="body" idx="1"/>
          </p:nvPr>
        </p:nvSpPr>
        <p:spPr>
          <a:xfrm>
            <a:off x="994410" y="3232660"/>
            <a:ext cx="7955400" cy="30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29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900" cy="26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0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900" cy="26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31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900" cy="26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32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900" cy="26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47ce71c326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1838" y="511175"/>
            <a:ext cx="3400425" cy="2551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47ce71c326_1_99:notes"/>
          <p:cNvSpPr txBox="1">
            <a:spLocks noGrp="1"/>
          </p:cNvSpPr>
          <p:nvPr>
            <p:ph type="body" idx="1"/>
          </p:nvPr>
        </p:nvSpPr>
        <p:spPr>
          <a:xfrm>
            <a:off x="994410" y="3232660"/>
            <a:ext cx="7955400" cy="30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47ce71c326_0_1185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900" cy="26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g47ce71c326_0_1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2" name="Google Shape;352;p6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887" cy="2679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Mention flipping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6:notes"/>
          <p:cNvSpPr txBox="1">
            <a:spLocks noGrp="1"/>
          </p:cNvSpPr>
          <p:nvPr>
            <p:ph type="sldNum" idx="12"/>
          </p:nvPr>
        </p:nvSpPr>
        <p:spPr>
          <a:xfrm>
            <a:off x="5631976" y="6464464"/>
            <a:ext cx="4309806" cy="34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47ce71c326_0_1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1838" y="511175"/>
            <a:ext cx="3400425" cy="2551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1" name="Google Shape;1001;g47ce71c326_0_1398:notes"/>
          <p:cNvSpPr txBox="1">
            <a:spLocks noGrp="1"/>
          </p:cNvSpPr>
          <p:nvPr>
            <p:ph type="body" idx="1"/>
          </p:nvPr>
        </p:nvSpPr>
        <p:spPr>
          <a:xfrm>
            <a:off x="994410" y="3232660"/>
            <a:ext cx="7955400" cy="30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63" name="Google Shape;363;p7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887" cy="2679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CENTRE - Every year of study, every programme</a:t>
            </a: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•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Inspire program teams to enhance connections across years of study, between staff and students, and between disciplines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•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 about nature of ‘research’ in and beyond one’s own discipline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•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Framework for good curriculum design: Diversity &amp; Department-specific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01 - Students make connections &amp; conversations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•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‘Meet your researcher’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•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Revisiting personal tutor’s role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02 -Sequence of research learning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•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Engaging in research process and thinking at every stage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•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‘capstone’ research opportunity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•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‘Vertical’ modules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03 - Clear opportunities to connect subject learning with other disciplines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•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Linking out to the wider world, global citizenship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04 - Opportunities to connect with wider learning and skills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•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Teamwork, project mgmt, creativity, leadership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•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Ability to articulate relevance of learning and skills to future career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05 - Assessment as research ‘output’</a:t>
            </a:r>
            <a:endParaRPr sz="13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•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Articles, blogs, exhibitions, presentations, videos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•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 beyond university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•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Relevance to career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06 - Sense of belonging, being part of a community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•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Connecting with each other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•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Group projects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•"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Peer mentoring</a:t>
            </a:r>
            <a:endParaRPr/>
          </a:p>
          <a:p>
            <a:pPr marL="0" marR="0" lvl="0" indent="82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82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</a:pP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7:notes"/>
          <p:cNvSpPr txBox="1">
            <a:spLocks noGrp="1"/>
          </p:cNvSpPr>
          <p:nvPr>
            <p:ph type="sldNum" idx="12"/>
          </p:nvPr>
        </p:nvSpPr>
        <p:spPr>
          <a:xfrm>
            <a:off x="5631976" y="6464464"/>
            <a:ext cx="4309806" cy="34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47ce71c326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1838" y="511175"/>
            <a:ext cx="3400425" cy="2551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47ce71c326_1_89:notes"/>
          <p:cNvSpPr txBox="1">
            <a:spLocks noGrp="1"/>
          </p:cNvSpPr>
          <p:nvPr>
            <p:ph type="body" idx="1"/>
          </p:nvPr>
        </p:nvSpPr>
        <p:spPr>
          <a:xfrm>
            <a:off x="994410" y="3232660"/>
            <a:ext cx="7955400" cy="30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47ce71c326_0_1:notes"/>
          <p:cNvSpPr txBox="1">
            <a:spLocks noGrp="1"/>
          </p:cNvSpPr>
          <p:nvPr>
            <p:ph type="body" idx="1"/>
          </p:nvPr>
        </p:nvSpPr>
        <p:spPr>
          <a:xfrm>
            <a:off x="995109" y="3275692"/>
            <a:ext cx="7953900" cy="26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47ce71c32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47ce71c0cb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1838" y="511175"/>
            <a:ext cx="3400425" cy="2551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47ce71c0cb_1_165:notes"/>
          <p:cNvSpPr txBox="1">
            <a:spLocks noGrp="1"/>
          </p:cNvSpPr>
          <p:nvPr>
            <p:ph type="body" idx="1"/>
          </p:nvPr>
        </p:nvSpPr>
        <p:spPr>
          <a:xfrm>
            <a:off x="994410" y="3232660"/>
            <a:ext cx="7955400" cy="30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47ce71c326_0_89:notes"/>
          <p:cNvSpPr txBox="1">
            <a:spLocks noGrp="1"/>
          </p:cNvSpPr>
          <p:nvPr>
            <p:ph type="body" idx="1"/>
          </p:nvPr>
        </p:nvSpPr>
        <p:spPr>
          <a:xfrm>
            <a:off x="994395" y="3232645"/>
            <a:ext cx="7955100" cy="30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g47ce71c326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1838" y="511175"/>
            <a:ext cx="3400425" cy="2551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354863" y="81122"/>
            <a:ext cx="6091873" cy="11041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6473033" y="3199289"/>
            <a:ext cx="8136573" cy="276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872333" y="518954"/>
            <a:ext cx="8136573" cy="8121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ctrTitle"/>
          </p:nvPr>
        </p:nvSpPr>
        <p:spPr>
          <a:xfrm>
            <a:off x="436392" y="1389873"/>
            <a:ext cx="11928900" cy="3831600"/>
          </a:xfrm>
          <a:prstGeom prst="rect">
            <a:avLst/>
          </a:prstGeom>
        </p:spPr>
        <p:txBody>
          <a:bodyPr spcFirstLastPara="1" wrap="square" lIns="142225" tIns="142225" rIns="142225" bIns="1422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1"/>
          </p:nvPr>
        </p:nvSpPr>
        <p:spPr>
          <a:xfrm>
            <a:off x="436380" y="5290367"/>
            <a:ext cx="11928900" cy="1479600"/>
          </a:xfrm>
          <a:prstGeom prst="rect">
            <a:avLst/>
          </a:prstGeom>
        </p:spPr>
        <p:txBody>
          <a:bodyPr spcFirstLastPara="1" wrap="square" lIns="142225" tIns="142225" rIns="142225" bIns="1422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436380" y="4014920"/>
            <a:ext cx="11928900" cy="15714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436380" y="830713"/>
            <a:ext cx="11928900" cy="1068900"/>
          </a:xfrm>
          <a:prstGeom prst="rect">
            <a:avLst/>
          </a:prstGeom>
        </p:spPr>
        <p:txBody>
          <a:bodyPr spcFirstLastPara="1" wrap="square" lIns="142225" tIns="142225" rIns="142225" bIns="1422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1"/>
          </p:nvPr>
        </p:nvSpPr>
        <p:spPr>
          <a:xfrm>
            <a:off x="436380" y="2151287"/>
            <a:ext cx="11928900" cy="6377400"/>
          </a:xfrm>
          <a:prstGeom prst="rect">
            <a:avLst/>
          </a:prstGeom>
        </p:spPr>
        <p:txBody>
          <a:bodyPr spcFirstLastPara="1" wrap="square" lIns="142225" tIns="142225" rIns="142225" bIns="142225" anchor="t" anchorCtr="0"/>
          <a:lstStyle>
            <a:lvl1pPr marL="457200" lvl="0" indent="-406400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368300" rtl="0">
              <a:spcBef>
                <a:spcPts val="250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rtl="0">
              <a:spcBef>
                <a:spcPts val="25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25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25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25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25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25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2500"/>
              </a:spcBef>
              <a:spcAft>
                <a:spcPts val="25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436380" y="830713"/>
            <a:ext cx="11928900" cy="1068900"/>
          </a:xfrm>
          <a:prstGeom prst="rect">
            <a:avLst/>
          </a:prstGeom>
        </p:spPr>
        <p:txBody>
          <a:bodyPr spcFirstLastPara="1" wrap="square" lIns="142225" tIns="142225" rIns="142225" bIns="1422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body" idx="1"/>
          </p:nvPr>
        </p:nvSpPr>
        <p:spPr>
          <a:xfrm>
            <a:off x="436380" y="2151287"/>
            <a:ext cx="5599800" cy="6377400"/>
          </a:xfrm>
          <a:prstGeom prst="rect">
            <a:avLst/>
          </a:prstGeom>
        </p:spPr>
        <p:txBody>
          <a:bodyPr spcFirstLastPara="1" wrap="square" lIns="142225" tIns="142225" rIns="142225" bIns="142225" anchor="t" anchorCtr="0"/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49250" rtl="0"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rtl="0">
              <a:spcBef>
                <a:spcPts val="250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rtl="0">
              <a:spcBef>
                <a:spcPts val="250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rtl="0"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rtl="0">
              <a:spcBef>
                <a:spcPts val="250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rtl="0">
              <a:spcBef>
                <a:spcPts val="250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rtl="0"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rtl="0">
              <a:spcBef>
                <a:spcPts val="2500"/>
              </a:spcBef>
              <a:spcAft>
                <a:spcPts val="250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2"/>
          </p:nvPr>
        </p:nvSpPr>
        <p:spPr>
          <a:xfrm>
            <a:off x="6765360" y="2151287"/>
            <a:ext cx="5599800" cy="6377400"/>
          </a:xfrm>
          <a:prstGeom prst="rect">
            <a:avLst/>
          </a:prstGeom>
        </p:spPr>
        <p:txBody>
          <a:bodyPr spcFirstLastPara="1" wrap="square" lIns="142225" tIns="142225" rIns="142225" bIns="142225" anchor="t" anchorCtr="0"/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49250" rtl="0"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rtl="0">
              <a:spcBef>
                <a:spcPts val="250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rtl="0">
              <a:spcBef>
                <a:spcPts val="250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rtl="0"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rtl="0">
              <a:spcBef>
                <a:spcPts val="250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rtl="0">
              <a:spcBef>
                <a:spcPts val="250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rtl="0"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rtl="0">
              <a:spcBef>
                <a:spcPts val="2500"/>
              </a:spcBef>
              <a:spcAft>
                <a:spcPts val="250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436380" y="830713"/>
            <a:ext cx="11928900" cy="1068900"/>
          </a:xfrm>
          <a:prstGeom prst="rect">
            <a:avLst/>
          </a:prstGeom>
        </p:spPr>
        <p:txBody>
          <a:bodyPr spcFirstLastPara="1" wrap="square" lIns="142225" tIns="142225" rIns="142225" bIns="1422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436380" y="1037120"/>
            <a:ext cx="3931200" cy="1410600"/>
          </a:xfrm>
          <a:prstGeom prst="rect">
            <a:avLst/>
          </a:prstGeom>
        </p:spPr>
        <p:txBody>
          <a:bodyPr spcFirstLastPara="1" wrap="square" lIns="142225" tIns="142225" rIns="142225" bIns="1422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1"/>
          </p:nvPr>
        </p:nvSpPr>
        <p:spPr>
          <a:xfrm>
            <a:off x="436380" y="2593920"/>
            <a:ext cx="3931200" cy="5934900"/>
          </a:xfrm>
          <a:prstGeom prst="rect">
            <a:avLst/>
          </a:prstGeom>
        </p:spPr>
        <p:txBody>
          <a:bodyPr spcFirstLastPara="1" wrap="square" lIns="142225" tIns="142225" rIns="142225" bIns="142225" anchor="t" anchorCtr="0"/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rtl="0">
              <a:spcBef>
                <a:spcPts val="250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rtl="0">
              <a:spcBef>
                <a:spcPts val="250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rtl="0"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rtl="0">
              <a:spcBef>
                <a:spcPts val="250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rtl="0">
              <a:spcBef>
                <a:spcPts val="250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rtl="0"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rtl="0">
              <a:spcBef>
                <a:spcPts val="2500"/>
              </a:spcBef>
              <a:spcAft>
                <a:spcPts val="250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686350" y="840280"/>
            <a:ext cx="8914800" cy="76362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/>
          <p:nvPr/>
        </p:nvSpPr>
        <p:spPr>
          <a:xfrm>
            <a:off x="6400800" y="-233"/>
            <a:ext cx="6400800" cy="960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42225" tIns="142225" rIns="142225" bIns="1422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371700" y="2301927"/>
            <a:ext cx="5663400" cy="2766900"/>
          </a:xfrm>
          <a:prstGeom prst="rect">
            <a:avLst/>
          </a:prstGeom>
        </p:spPr>
        <p:txBody>
          <a:bodyPr spcFirstLastPara="1" wrap="square" lIns="142225" tIns="142225" rIns="142225" bIns="1422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ubTitle" idx="1"/>
          </p:nvPr>
        </p:nvSpPr>
        <p:spPr>
          <a:xfrm>
            <a:off x="371700" y="5232407"/>
            <a:ext cx="5663400" cy="2305500"/>
          </a:xfrm>
          <a:prstGeom prst="rect">
            <a:avLst/>
          </a:prstGeom>
        </p:spPr>
        <p:txBody>
          <a:bodyPr spcFirstLastPara="1" wrap="square" lIns="142225" tIns="142225" rIns="142225" bIns="1422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6915300" y="1351607"/>
            <a:ext cx="5371800" cy="68976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/>
          <a:lstStyle>
            <a:lvl1pPr marL="457200" lvl="0" indent="-406400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368300" rtl="0">
              <a:spcBef>
                <a:spcPts val="250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rtl="0">
              <a:spcBef>
                <a:spcPts val="25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25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25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25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25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25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2500"/>
              </a:spcBef>
              <a:spcAft>
                <a:spcPts val="25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Calibri"/>
              <a:buNone/>
              <a:defRPr sz="8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436380" y="7897073"/>
            <a:ext cx="8398200" cy="11295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 hasCustomPrompt="1"/>
          </p:nvPr>
        </p:nvSpPr>
        <p:spPr>
          <a:xfrm>
            <a:off x="436380" y="2064767"/>
            <a:ext cx="11928900" cy="3665100"/>
          </a:xfrm>
          <a:prstGeom prst="rect">
            <a:avLst/>
          </a:prstGeom>
        </p:spPr>
        <p:txBody>
          <a:bodyPr spcFirstLastPara="1" wrap="square" lIns="142225" tIns="142225" rIns="142225" bIns="1422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700"/>
              <a:buNone/>
              <a:defRPr sz="18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700"/>
              <a:buNone/>
              <a:defRPr sz="18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700"/>
              <a:buNone/>
              <a:defRPr sz="18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700"/>
              <a:buNone/>
              <a:defRPr sz="18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700"/>
              <a:buNone/>
              <a:defRPr sz="18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700"/>
              <a:buNone/>
              <a:defRPr sz="18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700"/>
              <a:buNone/>
              <a:defRPr sz="18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700"/>
              <a:buNone/>
              <a:defRPr sz="18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700"/>
              <a:buNone/>
              <a:defRPr sz="18700"/>
            </a:lvl9pPr>
          </a:lstStyle>
          <a:p>
            <a:r>
              <a:t>xx%</a:t>
            </a:r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436380" y="5884153"/>
            <a:ext cx="11928900" cy="2428200"/>
          </a:xfrm>
          <a:prstGeom prst="rect">
            <a:avLst/>
          </a:prstGeom>
        </p:spPr>
        <p:txBody>
          <a:bodyPr spcFirstLastPara="1" wrap="square" lIns="142225" tIns="142225" rIns="142225" bIns="142225" anchor="t" anchorCtr="0"/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368300" algn="ctr" rtl="0">
              <a:spcBef>
                <a:spcPts val="250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algn="ctr" rtl="0">
              <a:spcBef>
                <a:spcPts val="25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algn="ctr" rtl="0">
              <a:spcBef>
                <a:spcPts val="25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algn="ctr" rtl="0">
              <a:spcBef>
                <a:spcPts val="25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ctr" rtl="0">
              <a:spcBef>
                <a:spcPts val="25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ctr" rtl="0">
              <a:spcBef>
                <a:spcPts val="25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ctr" rtl="0">
              <a:spcBef>
                <a:spcPts val="25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ctr" rtl="0">
              <a:spcBef>
                <a:spcPts val="2500"/>
              </a:spcBef>
              <a:spcAft>
                <a:spcPts val="25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>
            <a:spLocks noGrp="1"/>
          </p:cNvSpPr>
          <p:nvPr>
            <p:ph type="ctrTitle"/>
          </p:nvPr>
        </p:nvSpPr>
        <p:spPr>
          <a:xfrm>
            <a:off x="960120" y="1571308"/>
            <a:ext cx="10881300" cy="3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Calibri"/>
              <a:buNone/>
              <a:defRPr sz="8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9pPr>
          </a:lstStyle>
          <a:p>
            <a:endParaRPr/>
          </a:p>
        </p:txBody>
      </p:sp>
      <p:sp>
        <p:nvSpPr>
          <p:cNvPr id="137" name="Google Shape;137;p26"/>
          <p:cNvSpPr txBox="1"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t" anchorCtr="0"/>
          <a:lstStyle>
            <a:lvl1pPr marR="0" lvl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26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 txBox="1">
            <a:spLocks noGrp="1"/>
          </p:cNvSpPr>
          <p:nvPr>
            <p:ph type="title"/>
          </p:nvPr>
        </p:nvSpPr>
        <p:spPr>
          <a:xfrm>
            <a:off x="880110" y="511176"/>
            <a:ext cx="11041500" cy="18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9pPr>
          </a:lstStyle>
          <a:p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880110" y="2555875"/>
            <a:ext cx="11041500" cy="60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>
            <a:spLocks noGrp="1"/>
          </p:cNvSpPr>
          <p:nvPr>
            <p:ph type="title"/>
          </p:nvPr>
        </p:nvSpPr>
        <p:spPr>
          <a:xfrm>
            <a:off x="873443" y="2393635"/>
            <a:ext cx="11041500" cy="3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Calibri"/>
              <a:buNone/>
              <a:defRPr sz="8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body" idx="1"/>
          </p:nvPr>
        </p:nvSpPr>
        <p:spPr>
          <a:xfrm>
            <a:off x="873443" y="6425250"/>
            <a:ext cx="11041500" cy="21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>
            <a:spLocks noGrp="1"/>
          </p:cNvSpPr>
          <p:nvPr>
            <p:ph type="title"/>
          </p:nvPr>
        </p:nvSpPr>
        <p:spPr>
          <a:xfrm>
            <a:off x="880110" y="511176"/>
            <a:ext cx="11041500" cy="18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body" idx="1"/>
          </p:nvPr>
        </p:nvSpPr>
        <p:spPr>
          <a:xfrm>
            <a:off x="880110" y="2555875"/>
            <a:ext cx="5440800" cy="60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body" idx="2"/>
          </p:nvPr>
        </p:nvSpPr>
        <p:spPr>
          <a:xfrm>
            <a:off x="6480810" y="2555875"/>
            <a:ext cx="5440800" cy="60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29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29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29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>
            <a:spLocks noGrp="1"/>
          </p:cNvSpPr>
          <p:nvPr>
            <p:ph type="title"/>
          </p:nvPr>
        </p:nvSpPr>
        <p:spPr>
          <a:xfrm>
            <a:off x="881777" y="511176"/>
            <a:ext cx="11041500" cy="18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9pPr>
          </a:lstStyle>
          <a:p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body" idx="1"/>
          </p:nvPr>
        </p:nvSpPr>
        <p:spPr>
          <a:xfrm>
            <a:off x="881779" y="2353628"/>
            <a:ext cx="5415600" cy="11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30"/>
          <p:cNvSpPr txBox="1">
            <a:spLocks noGrp="1"/>
          </p:cNvSpPr>
          <p:nvPr>
            <p:ph type="body" idx="2"/>
          </p:nvPr>
        </p:nvSpPr>
        <p:spPr>
          <a:xfrm>
            <a:off x="881779" y="3507105"/>
            <a:ext cx="5415600" cy="51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body" idx="3"/>
          </p:nvPr>
        </p:nvSpPr>
        <p:spPr>
          <a:xfrm>
            <a:off x="6480810" y="2353628"/>
            <a:ext cx="5442300" cy="11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30"/>
          <p:cNvSpPr txBox="1">
            <a:spLocks noGrp="1"/>
          </p:cNvSpPr>
          <p:nvPr>
            <p:ph type="body" idx="4"/>
          </p:nvPr>
        </p:nvSpPr>
        <p:spPr>
          <a:xfrm>
            <a:off x="6480810" y="3507105"/>
            <a:ext cx="5442300" cy="51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30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880110" y="511176"/>
            <a:ext cx="11041500" cy="18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9pPr>
          </a:lstStyle>
          <a:p>
            <a:endParaRPr/>
          </a:p>
        </p:txBody>
      </p:sp>
      <p:sp>
        <p:nvSpPr>
          <p:cNvPr id="171" name="Google Shape;171;p31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31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31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32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Calibri"/>
              <a:buNone/>
              <a:defRPr sz="8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3"/>
          <p:cNvSpPr txBox="1">
            <a:spLocks noGrp="1"/>
          </p:cNvSpPr>
          <p:nvPr>
            <p:ph type="title"/>
          </p:nvPr>
        </p:nvSpPr>
        <p:spPr>
          <a:xfrm>
            <a:off x="881777" y="640080"/>
            <a:ext cx="4128900" cy="2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9pPr>
          </a:lstStyle>
          <a:p>
            <a:endParaRPr/>
          </a:p>
        </p:txBody>
      </p:sp>
      <p:sp>
        <p:nvSpPr>
          <p:cNvPr id="180" name="Google Shape;180;p33"/>
          <p:cNvSpPr txBox="1">
            <a:spLocks noGrp="1"/>
          </p:cNvSpPr>
          <p:nvPr>
            <p:ph type="body" idx="1"/>
          </p:nvPr>
        </p:nvSpPr>
        <p:spPr>
          <a:xfrm>
            <a:off x="5442347" y="1382396"/>
            <a:ext cx="6480900" cy="6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t" anchorCtr="0"/>
          <a:lstStyle>
            <a:lvl1pPr marL="457200" marR="0" lvl="0" indent="-5143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Char char="•"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762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33"/>
          <p:cNvSpPr txBox="1">
            <a:spLocks noGrp="1"/>
          </p:cNvSpPr>
          <p:nvPr>
            <p:ph type="body" idx="2"/>
          </p:nvPr>
        </p:nvSpPr>
        <p:spPr>
          <a:xfrm>
            <a:off x="881777" y="2880360"/>
            <a:ext cx="4128900" cy="53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33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33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4"/>
          <p:cNvSpPr txBox="1">
            <a:spLocks noGrp="1"/>
          </p:cNvSpPr>
          <p:nvPr>
            <p:ph type="title"/>
          </p:nvPr>
        </p:nvSpPr>
        <p:spPr>
          <a:xfrm>
            <a:off x="881777" y="640080"/>
            <a:ext cx="4128900" cy="2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9pPr>
          </a:lstStyle>
          <a:p>
            <a:endParaRPr/>
          </a:p>
        </p:txBody>
      </p:sp>
      <p:sp>
        <p:nvSpPr>
          <p:cNvPr id="187" name="Google Shape;187;p34"/>
          <p:cNvSpPr>
            <a:spLocks noGrp="1"/>
          </p:cNvSpPr>
          <p:nvPr>
            <p:ph type="pic" idx="2"/>
          </p:nvPr>
        </p:nvSpPr>
        <p:spPr>
          <a:xfrm>
            <a:off x="5442347" y="1382396"/>
            <a:ext cx="6480900" cy="6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t" anchorCtr="0"/>
          <a:lstStyle>
            <a:lvl1pPr marR="0" lvl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34"/>
          <p:cNvSpPr txBox="1">
            <a:spLocks noGrp="1"/>
          </p:cNvSpPr>
          <p:nvPr>
            <p:ph type="body" idx="1"/>
          </p:nvPr>
        </p:nvSpPr>
        <p:spPr>
          <a:xfrm>
            <a:off x="881777" y="2880360"/>
            <a:ext cx="4128900" cy="53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34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Google Shape;190;p34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Google Shape;191;p34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5"/>
          <p:cNvSpPr txBox="1">
            <a:spLocks noGrp="1"/>
          </p:cNvSpPr>
          <p:nvPr>
            <p:ph type="title"/>
          </p:nvPr>
        </p:nvSpPr>
        <p:spPr>
          <a:xfrm>
            <a:off x="880110" y="511176"/>
            <a:ext cx="11041500" cy="18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9pPr>
          </a:lstStyle>
          <a:p>
            <a:endParaRPr/>
          </a:p>
        </p:txBody>
      </p:sp>
      <p:sp>
        <p:nvSpPr>
          <p:cNvPr id="194" name="Google Shape;194;p35"/>
          <p:cNvSpPr txBox="1">
            <a:spLocks noGrp="1"/>
          </p:cNvSpPr>
          <p:nvPr>
            <p:ph type="body" idx="1"/>
          </p:nvPr>
        </p:nvSpPr>
        <p:spPr>
          <a:xfrm rot="5400000">
            <a:off x="3354840" y="81025"/>
            <a:ext cx="6091800" cy="110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Google Shape;195;p35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Google Shape;196;p35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35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6"/>
          <p:cNvSpPr txBox="1">
            <a:spLocks noGrp="1"/>
          </p:cNvSpPr>
          <p:nvPr>
            <p:ph type="title"/>
          </p:nvPr>
        </p:nvSpPr>
        <p:spPr>
          <a:xfrm rot="5400000">
            <a:off x="6473040" y="3199325"/>
            <a:ext cx="8136600" cy="27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9pPr>
          </a:lstStyle>
          <a:p>
            <a:endParaRPr/>
          </a:p>
        </p:txBody>
      </p:sp>
      <p:sp>
        <p:nvSpPr>
          <p:cNvPr id="200" name="Google Shape;200;p36"/>
          <p:cNvSpPr txBox="1">
            <a:spLocks noGrp="1"/>
          </p:cNvSpPr>
          <p:nvPr>
            <p:ph type="body" idx="1"/>
          </p:nvPr>
        </p:nvSpPr>
        <p:spPr>
          <a:xfrm rot="5400000">
            <a:off x="872325" y="518975"/>
            <a:ext cx="8136600" cy="81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36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36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36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8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5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2" name="Google Shape;212;p38"/>
          <p:cNvSpPr txBox="1">
            <a:spLocks noGrp="1"/>
          </p:cNvSpPr>
          <p:nvPr>
            <p:ph type="body" idx="1"/>
          </p:nvPr>
        </p:nvSpPr>
        <p:spPr>
          <a:xfrm>
            <a:off x="880110" y="2555875"/>
            <a:ext cx="11041500" cy="60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38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p38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38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9"/>
          <p:cNvSpPr txBox="1">
            <a:spLocks noGrp="1"/>
          </p:cNvSpPr>
          <p:nvPr>
            <p:ph type="ctrTitle"/>
          </p:nvPr>
        </p:nvSpPr>
        <p:spPr>
          <a:xfrm>
            <a:off x="960120" y="1571308"/>
            <a:ext cx="10881300" cy="33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Calibri"/>
              <a:buNone/>
              <a:defRPr sz="8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8" name="Google Shape;218;p39"/>
          <p:cNvSpPr txBox="1"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9" name="Google Shape;219;p39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39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39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0"/>
          <p:cNvSpPr txBox="1">
            <a:spLocks noGrp="1"/>
          </p:cNvSpPr>
          <p:nvPr>
            <p:ph type="title"/>
          </p:nvPr>
        </p:nvSpPr>
        <p:spPr>
          <a:xfrm>
            <a:off x="873443" y="2393635"/>
            <a:ext cx="11041500" cy="3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400"/>
              <a:buFont typeface="Calibri"/>
              <a:buNone/>
              <a:defRPr sz="8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4" name="Google Shape;224;p40"/>
          <p:cNvSpPr txBox="1">
            <a:spLocks noGrp="1"/>
          </p:cNvSpPr>
          <p:nvPr>
            <p:ph type="body" idx="1"/>
          </p:nvPr>
        </p:nvSpPr>
        <p:spPr>
          <a:xfrm>
            <a:off x="873443" y="6425250"/>
            <a:ext cx="11041500" cy="21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500"/>
              <a:buFont typeface="Arial"/>
              <a:buNone/>
              <a:defRPr sz="2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40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40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40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1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5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0" name="Google Shape;230;p41"/>
          <p:cNvSpPr txBox="1">
            <a:spLocks noGrp="1"/>
          </p:cNvSpPr>
          <p:nvPr>
            <p:ph type="body" idx="1"/>
          </p:nvPr>
        </p:nvSpPr>
        <p:spPr>
          <a:xfrm>
            <a:off x="880110" y="2555875"/>
            <a:ext cx="5440800" cy="60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1" name="Google Shape;231;p41"/>
          <p:cNvSpPr txBox="1">
            <a:spLocks noGrp="1"/>
          </p:cNvSpPr>
          <p:nvPr>
            <p:ph type="body" idx="2"/>
          </p:nvPr>
        </p:nvSpPr>
        <p:spPr>
          <a:xfrm>
            <a:off x="6480810" y="2555875"/>
            <a:ext cx="5440800" cy="60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2" name="Google Shape;232;p41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41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41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2"/>
          <p:cNvSpPr txBox="1">
            <a:spLocks noGrp="1"/>
          </p:cNvSpPr>
          <p:nvPr>
            <p:ph type="title"/>
          </p:nvPr>
        </p:nvSpPr>
        <p:spPr>
          <a:xfrm>
            <a:off x="881777" y="511177"/>
            <a:ext cx="110415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7" name="Google Shape;237;p42"/>
          <p:cNvSpPr txBox="1">
            <a:spLocks noGrp="1"/>
          </p:cNvSpPr>
          <p:nvPr>
            <p:ph type="body" idx="1"/>
          </p:nvPr>
        </p:nvSpPr>
        <p:spPr>
          <a:xfrm>
            <a:off x="881779" y="2353628"/>
            <a:ext cx="54156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42"/>
          <p:cNvSpPr txBox="1">
            <a:spLocks noGrp="1"/>
          </p:cNvSpPr>
          <p:nvPr>
            <p:ph type="body" idx="2"/>
          </p:nvPr>
        </p:nvSpPr>
        <p:spPr>
          <a:xfrm>
            <a:off x="881779" y="3507105"/>
            <a:ext cx="5415600" cy="51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42"/>
          <p:cNvSpPr txBox="1">
            <a:spLocks noGrp="1"/>
          </p:cNvSpPr>
          <p:nvPr>
            <p:ph type="body" idx="3"/>
          </p:nvPr>
        </p:nvSpPr>
        <p:spPr>
          <a:xfrm>
            <a:off x="6480812" y="2353628"/>
            <a:ext cx="5442300" cy="1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p42"/>
          <p:cNvSpPr txBox="1">
            <a:spLocks noGrp="1"/>
          </p:cNvSpPr>
          <p:nvPr>
            <p:ph type="body" idx="4"/>
          </p:nvPr>
        </p:nvSpPr>
        <p:spPr>
          <a:xfrm>
            <a:off x="6480812" y="3507105"/>
            <a:ext cx="5442300" cy="51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42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42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42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5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6" name="Google Shape;246;p43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43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43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80110" y="2555875"/>
            <a:ext cx="5440680" cy="609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480810" y="2555875"/>
            <a:ext cx="5440680" cy="609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4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1" name="Google Shape;251;p44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Google Shape;252;p44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5"/>
          <p:cNvSpPr txBox="1">
            <a:spLocks noGrp="1"/>
          </p:cNvSpPr>
          <p:nvPr>
            <p:ph type="title"/>
          </p:nvPr>
        </p:nvSpPr>
        <p:spPr>
          <a:xfrm>
            <a:off x="881779" y="640080"/>
            <a:ext cx="4128900" cy="2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5" name="Google Shape;255;p45"/>
          <p:cNvSpPr txBox="1">
            <a:spLocks noGrp="1"/>
          </p:cNvSpPr>
          <p:nvPr>
            <p:ph type="body" idx="1"/>
          </p:nvPr>
        </p:nvSpPr>
        <p:spPr>
          <a:xfrm>
            <a:off x="5442347" y="1382399"/>
            <a:ext cx="6480900" cy="6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5143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Char char="•"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762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45"/>
          <p:cNvSpPr txBox="1">
            <a:spLocks noGrp="1"/>
          </p:cNvSpPr>
          <p:nvPr>
            <p:ph type="body" idx="2"/>
          </p:nvPr>
        </p:nvSpPr>
        <p:spPr>
          <a:xfrm>
            <a:off x="881779" y="2880360"/>
            <a:ext cx="4128900" cy="53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45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45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45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6"/>
          <p:cNvSpPr txBox="1">
            <a:spLocks noGrp="1"/>
          </p:cNvSpPr>
          <p:nvPr>
            <p:ph type="title"/>
          </p:nvPr>
        </p:nvSpPr>
        <p:spPr>
          <a:xfrm>
            <a:off x="881779" y="640080"/>
            <a:ext cx="4128900" cy="2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2" name="Google Shape;262;p46"/>
          <p:cNvSpPr>
            <a:spLocks noGrp="1"/>
          </p:cNvSpPr>
          <p:nvPr>
            <p:ph type="pic" idx="2"/>
          </p:nvPr>
        </p:nvSpPr>
        <p:spPr>
          <a:xfrm>
            <a:off x="5442347" y="1382399"/>
            <a:ext cx="6480900" cy="6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3" name="Google Shape;263;p46"/>
          <p:cNvSpPr txBox="1">
            <a:spLocks noGrp="1"/>
          </p:cNvSpPr>
          <p:nvPr>
            <p:ph type="body" idx="1"/>
          </p:nvPr>
        </p:nvSpPr>
        <p:spPr>
          <a:xfrm>
            <a:off x="881779" y="2880360"/>
            <a:ext cx="4128900" cy="53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4" name="Google Shape;264;p46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5" name="Google Shape;265;p46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Google Shape;266;p46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7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5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9" name="Google Shape;269;p47"/>
          <p:cNvSpPr txBox="1">
            <a:spLocks noGrp="1"/>
          </p:cNvSpPr>
          <p:nvPr>
            <p:ph type="body" idx="1"/>
          </p:nvPr>
        </p:nvSpPr>
        <p:spPr>
          <a:xfrm rot="5400000">
            <a:off x="3354840" y="81025"/>
            <a:ext cx="6091800" cy="110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" name="Google Shape;270;p47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1" name="Google Shape;271;p47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2" name="Google Shape;272;p47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 txBox="1">
            <a:spLocks noGrp="1"/>
          </p:cNvSpPr>
          <p:nvPr>
            <p:ph type="title"/>
          </p:nvPr>
        </p:nvSpPr>
        <p:spPr>
          <a:xfrm rot="5400000">
            <a:off x="6473042" y="3199325"/>
            <a:ext cx="8136600" cy="27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5" name="Google Shape;275;p48"/>
          <p:cNvSpPr txBox="1">
            <a:spLocks noGrp="1"/>
          </p:cNvSpPr>
          <p:nvPr>
            <p:ph type="body" idx="1"/>
          </p:nvPr>
        </p:nvSpPr>
        <p:spPr>
          <a:xfrm rot="5400000">
            <a:off x="872327" y="518975"/>
            <a:ext cx="8136600" cy="81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48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48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48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0"/>
          <p:cNvSpPr txBox="1">
            <a:spLocks noGrp="1"/>
          </p:cNvSpPr>
          <p:nvPr>
            <p:ph type="ctrTitle"/>
          </p:nvPr>
        </p:nvSpPr>
        <p:spPr>
          <a:xfrm>
            <a:off x="436392" y="1389873"/>
            <a:ext cx="11928900" cy="3831600"/>
          </a:xfrm>
          <a:prstGeom prst="rect">
            <a:avLst/>
          </a:prstGeom>
        </p:spPr>
        <p:txBody>
          <a:bodyPr spcFirstLastPara="1" wrap="square" lIns="142225" tIns="142225" rIns="142225" bIns="1422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9pPr>
          </a:lstStyle>
          <a:p>
            <a:endParaRPr/>
          </a:p>
        </p:txBody>
      </p:sp>
      <p:sp>
        <p:nvSpPr>
          <p:cNvPr id="285" name="Google Shape;285;p50"/>
          <p:cNvSpPr txBox="1">
            <a:spLocks noGrp="1"/>
          </p:cNvSpPr>
          <p:nvPr>
            <p:ph type="subTitle" idx="1"/>
          </p:nvPr>
        </p:nvSpPr>
        <p:spPr>
          <a:xfrm>
            <a:off x="436380" y="5290367"/>
            <a:ext cx="11928900" cy="1479600"/>
          </a:xfrm>
          <a:prstGeom prst="rect">
            <a:avLst/>
          </a:prstGeom>
        </p:spPr>
        <p:txBody>
          <a:bodyPr spcFirstLastPara="1" wrap="square" lIns="142225" tIns="142225" rIns="142225" bIns="1422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286" name="Google Shape;286;p50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1"/>
          <p:cNvSpPr txBox="1">
            <a:spLocks noGrp="1"/>
          </p:cNvSpPr>
          <p:nvPr>
            <p:ph type="title"/>
          </p:nvPr>
        </p:nvSpPr>
        <p:spPr>
          <a:xfrm>
            <a:off x="436380" y="4014920"/>
            <a:ext cx="11928900" cy="15714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89" name="Google Shape;289;p51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2"/>
          <p:cNvSpPr txBox="1">
            <a:spLocks noGrp="1"/>
          </p:cNvSpPr>
          <p:nvPr>
            <p:ph type="title"/>
          </p:nvPr>
        </p:nvSpPr>
        <p:spPr>
          <a:xfrm>
            <a:off x="436380" y="830713"/>
            <a:ext cx="11928900" cy="1068900"/>
          </a:xfrm>
          <a:prstGeom prst="rect">
            <a:avLst/>
          </a:prstGeom>
        </p:spPr>
        <p:txBody>
          <a:bodyPr spcFirstLastPara="1" wrap="square" lIns="142225" tIns="142225" rIns="142225" bIns="1422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2"/>
          <p:cNvSpPr txBox="1">
            <a:spLocks noGrp="1"/>
          </p:cNvSpPr>
          <p:nvPr>
            <p:ph type="body" idx="1"/>
          </p:nvPr>
        </p:nvSpPr>
        <p:spPr>
          <a:xfrm>
            <a:off x="436380" y="2151287"/>
            <a:ext cx="11928900" cy="6377400"/>
          </a:xfrm>
          <a:prstGeom prst="rect">
            <a:avLst/>
          </a:prstGeom>
        </p:spPr>
        <p:txBody>
          <a:bodyPr spcFirstLastPara="1" wrap="square" lIns="142225" tIns="142225" rIns="142225" bIns="142225" anchor="t" anchorCtr="0"/>
          <a:lstStyle>
            <a:lvl1pPr marL="457200" lvl="0" indent="-406400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368300" rtl="0">
              <a:spcBef>
                <a:spcPts val="250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rtl="0">
              <a:spcBef>
                <a:spcPts val="25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25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25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25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25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25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2500"/>
              </a:spcBef>
              <a:spcAft>
                <a:spcPts val="25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93" name="Google Shape;293;p52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3"/>
          <p:cNvSpPr txBox="1">
            <a:spLocks noGrp="1"/>
          </p:cNvSpPr>
          <p:nvPr>
            <p:ph type="title"/>
          </p:nvPr>
        </p:nvSpPr>
        <p:spPr>
          <a:xfrm>
            <a:off x="436380" y="830713"/>
            <a:ext cx="11928900" cy="1068900"/>
          </a:xfrm>
          <a:prstGeom prst="rect">
            <a:avLst/>
          </a:prstGeom>
        </p:spPr>
        <p:txBody>
          <a:bodyPr spcFirstLastPara="1" wrap="square" lIns="142225" tIns="142225" rIns="142225" bIns="1422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3"/>
          <p:cNvSpPr txBox="1">
            <a:spLocks noGrp="1"/>
          </p:cNvSpPr>
          <p:nvPr>
            <p:ph type="body" idx="1"/>
          </p:nvPr>
        </p:nvSpPr>
        <p:spPr>
          <a:xfrm>
            <a:off x="436380" y="2151287"/>
            <a:ext cx="5599800" cy="6377400"/>
          </a:xfrm>
          <a:prstGeom prst="rect">
            <a:avLst/>
          </a:prstGeom>
        </p:spPr>
        <p:txBody>
          <a:bodyPr spcFirstLastPara="1" wrap="square" lIns="142225" tIns="142225" rIns="142225" bIns="142225" anchor="t" anchorCtr="0"/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49250" rtl="0"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rtl="0">
              <a:spcBef>
                <a:spcPts val="250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rtl="0">
              <a:spcBef>
                <a:spcPts val="250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rtl="0"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rtl="0">
              <a:spcBef>
                <a:spcPts val="250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rtl="0">
              <a:spcBef>
                <a:spcPts val="250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rtl="0"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rtl="0">
              <a:spcBef>
                <a:spcPts val="2500"/>
              </a:spcBef>
              <a:spcAft>
                <a:spcPts val="250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297" name="Google Shape;297;p53"/>
          <p:cNvSpPr txBox="1">
            <a:spLocks noGrp="1"/>
          </p:cNvSpPr>
          <p:nvPr>
            <p:ph type="body" idx="2"/>
          </p:nvPr>
        </p:nvSpPr>
        <p:spPr>
          <a:xfrm>
            <a:off x="6765360" y="2151287"/>
            <a:ext cx="5599800" cy="6377400"/>
          </a:xfrm>
          <a:prstGeom prst="rect">
            <a:avLst/>
          </a:prstGeom>
        </p:spPr>
        <p:txBody>
          <a:bodyPr spcFirstLastPara="1" wrap="square" lIns="142225" tIns="142225" rIns="142225" bIns="142225" anchor="t" anchorCtr="0"/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49250" rtl="0"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rtl="0">
              <a:spcBef>
                <a:spcPts val="250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rtl="0">
              <a:spcBef>
                <a:spcPts val="250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rtl="0"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rtl="0">
              <a:spcBef>
                <a:spcPts val="250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rtl="0">
              <a:spcBef>
                <a:spcPts val="250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rtl="0"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rtl="0">
              <a:spcBef>
                <a:spcPts val="2500"/>
              </a:spcBef>
              <a:spcAft>
                <a:spcPts val="250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298" name="Google Shape;298;p53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4"/>
          <p:cNvSpPr txBox="1">
            <a:spLocks noGrp="1"/>
          </p:cNvSpPr>
          <p:nvPr>
            <p:ph type="title"/>
          </p:nvPr>
        </p:nvSpPr>
        <p:spPr>
          <a:xfrm>
            <a:off x="436380" y="830713"/>
            <a:ext cx="11928900" cy="1068900"/>
          </a:xfrm>
          <a:prstGeom prst="rect">
            <a:avLst/>
          </a:prstGeom>
        </p:spPr>
        <p:txBody>
          <a:bodyPr spcFirstLastPara="1" wrap="square" lIns="142225" tIns="142225" rIns="142225" bIns="1422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54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81779" y="3507105"/>
            <a:ext cx="5415676" cy="515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480812" y="2353628"/>
            <a:ext cx="5442347" cy="1153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480812" y="3507105"/>
            <a:ext cx="5442347" cy="5158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5"/>
          <p:cNvSpPr txBox="1">
            <a:spLocks noGrp="1"/>
          </p:cNvSpPr>
          <p:nvPr>
            <p:ph type="title"/>
          </p:nvPr>
        </p:nvSpPr>
        <p:spPr>
          <a:xfrm>
            <a:off x="436380" y="1037120"/>
            <a:ext cx="3931200" cy="1410600"/>
          </a:xfrm>
          <a:prstGeom prst="rect">
            <a:avLst/>
          </a:prstGeom>
        </p:spPr>
        <p:txBody>
          <a:bodyPr spcFirstLastPara="1" wrap="square" lIns="142225" tIns="142225" rIns="142225" bIns="1422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304" name="Google Shape;304;p55"/>
          <p:cNvSpPr txBox="1">
            <a:spLocks noGrp="1"/>
          </p:cNvSpPr>
          <p:nvPr>
            <p:ph type="body" idx="1"/>
          </p:nvPr>
        </p:nvSpPr>
        <p:spPr>
          <a:xfrm>
            <a:off x="436380" y="2593920"/>
            <a:ext cx="3931200" cy="5934900"/>
          </a:xfrm>
          <a:prstGeom prst="rect">
            <a:avLst/>
          </a:prstGeom>
        </p:spPr>
        <p:txBody>
          <a:bodyPr spcFirstLastPara="1" wrap="square" lIns="142225" tIns="142225" rIns="142225" bIns="142225" anchor="t" anchorCtr="0"/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rtl="0">
              <a:spcBef>
                <a:spcPts val="250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rtl="0">
              <a:spcBef>
                <a:spcPts val="250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rtl="0"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rtl="0">
              <a:spcBef>
                <a:spcPts val="250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rtl="0">
              <a:spcBef>
                <a:spcPts val="250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rtl="0">
              <a:spcBef>
                <a:spcPts val="250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rtl="0">
              <a:spcBef>
                <a:spcPts val="2500"/>
              </a:spcBef>
              <a:spcAft>
                <a:spcPts val="250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305" name="Google Shape;305;p55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6"/>
          <p:cNvSpPr txBox="1">
            <a:spLocks noGrp="1"/>
          </p:cNvSpPr>
          <p:nvPr>
            <p:ph type="title"/>
          </p:nvPr>
        </p:nvSpPr>
        <p:spPr>
          <a:xfrm>
            <a:off x="686350" y="840280"/>
            <a:ext cx="8914800" cy="76362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sp>
        <p:nvSpPr>
          <p:cNvPr id="308" name="Google Shape;308;p56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7"/>
          <p:cNvSpPr/>
          <p:nvPr/>
        </p:nvSpPr>
        <p:spPr>
          <a:xfrm>
            <a:off x="6400800" y="-233"/>
            <a:ext cx="6400800" cy="960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42225" tIns="142225" rIns="142225" bIns="1422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57"/>
          <p:cNvSpPr txBox="1">
            <a:spLocks noGrp="1"/>
          </p:cNvSpPr>
          <p:nvPr>
            <p:ph type="title"/>
          </p:nvPr>
        </p:nvSpPr>
        <p:spPr>
          <a:xfrm>
            <a:off x="371700" y="2301927"/>
            <a:ext cx="5663400" cy="2766900"/>
          </a:xfrm>
          <a:prstGeom prst="rect">
            <a:avLst/>
          </a:prstGeom>
        </p:spPr>
        <p:txBody>
          <a:bodyPr spcFirstLastPara="1" wrap="square" lIns="142225" tIns="142225" rIns="142225" bIns="1422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endParaRPr/>
          </a:p>
        </p:txBody>
      </p:sp>
      <p:sp>
        <p:nvSpPr>
          <p:cNvPr id="312" name="Google Shape;312;p57"/>
          <p:cNvSpPr txBox="1">
            <a:spLocks noGrp="1"/>
          </p:cNvSpPr>
          <p:nvPr>
            <p:ph type="subTitle" idx="1"/>
          </p:nvPr>
        </p:nvSpPr>
        <p:spPr>
          <a:xfrm>
            <a:off x="371700" y="5232407"/>
            <a:ext cx="5663400" cy="2305500"/>
          </a:xfrm>
          <a:prstGeom prst="rect">
            <a:avLst/>
          </a:prstGeom>
        </p:spPr>
        <p:txBody>
          <a:bodyPr spcFirstLastPara="1" wrap="square" lIns="142225" tIns="142225" rIns="142225" bIns="1422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313" name="Google Shape;313;p57"/>
          <p:cNvSpPr txBox="1">
            <a:spLocks noGrp="1"/>
          </p:cNvSpPr>
          <p:nvPr>
            <p:ph type="body" idx="2"/>
          </p:nvPr>
        </p:nvSpPr>
        <p:spPr>
          <a:xfrm>
            <a:off x="6915300" y="1351607"/>
            <a:ext cx="5371800" cy="68976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/>
          <a:lstStyle>
            <a:lvl1pPr marL="457200" lvl="0" indent="-406400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368300" rtl="0">
              <a:spcBef>
                <a:spcPts val="250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rtl="0">
              <a:spcBef>
                <a:spcPts val="25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25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25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25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25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25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2500"/>
              </a:spcBef>
              <a:spcAft>
                <a:spcPts val="25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14" name="Google Shape;314;p57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8"/>
          <p:cNvSpPr txBox="1">
            <a:spLocks noGrp="1"/>
          </p:cNvSpPr>
          <p:nvPr>
            <p:ph type="body" idx="1"/>
          </p:nvPr>
        </p:nvSpPr>
        <p:spPr>
          <a:xfrm>
            <a:off x="436380" y="7897073"/>
            <a:ext cx="8398200" cy="11295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</a:lstStyle>
          <a:p>
            <a:endParaRPr/>
          </a:p>
        </p:txBody>
      </p:sp>
      <p:sp>
        <p:nvSpPr>
          <p:cNvPr id="317" name="Google Shape;317;p58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9"/>
          <p:cNvSpPr txBox="1">
            <a:spLocks noGrp="1"/>
          </p:cNvSpPr>
          <p:nvPr>
            <p:ph type="title" hasCustomPrompt="1"/>
          </p:nvPr>
        </p:nvSpPr>
        <p:spPr>
          <a:xfrm>
            <a:off x="436380" y="2064767"/>
            <a:ext cx="11928900" cy="3665100"/>
          </a:xfrm>
          <a:prstGeom prst="rect">
            <a:avLst/>
          </a:prstGeom>
        </p:spPr>
        <p:txBody>
          <a:bodyPr spcFirstLastPara="1" wrap="square" lIns="142225" tIns="142225" rIns="142225" bIns="1422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700"/>
              <a:buNone/>
              <a:defRPr sz="18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700"/>
              <a:buNone/>
              <a:defRPr sz="18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700"/>
              <a:buNone/>
              <a:defRPr sz="18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700"/>
              <a:buNone/>
              <a:defRPr sz="18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700"/>
              <a:buNone/>
              <a:defRPr sz="18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700"/>
              <a:buNone/>
              <a:defRPr sz="18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700"/>
              <a:buNone/>
              <a:defRPr sz="18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700"/>
              <a:buNone/>
              <a:defRPr sz="18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700"/>
              <a:buNone/>
              <a:defRPr sz="18700"/>
            </a:lvl9pPr>
          </a:lstStyle>
          <a:p>
            <a:r>
              <a:t>xx%</a:t>
            </a:r>
          </a:p>
        </p:txBody>
      </p:sp>
      <p:sp>
        <p:nvSpPr>
          <p:cNvPr id="320" name="Google Shape;320;p59"/>
          <p:cNvSpPr txBox="1">
            <a:spLocks noGrp="1"/>
          </p:cNvSpPr>
          <p:nvPr>
            <p:ph type="body" idx="1"/>
          </p:nvPr>
        </p:nvSpPr>
        <p:spPr>
          <a:xfrm>
            <a:off x="436380" y="5884153"/>
            <a:ext cx="11928900" cy="2428200"/>
          </a:xfrm>
          <a:prstGeom prst="rect">
            <a:avLst/>
          </a:prstGeom>
        </p:spPr>
        <p:txBody>
          <a:bodyPr spcFirstLastPara="1" wrap="square" lIns="142225" tIns="142225" rIns="142225" bIns="142225" anchor="t" anchorCtr="0"/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368300" algn="ctr" rtl="0">
              <a:spcBef>
                <a:spcPts val="250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algn="ctr" rtl="0">
              <a:spcBef>
                <a:spcPts val="25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algn="ctr" rtl="0">
              <a:spcBef>
                <a:spcPts val="25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algn="ctr" rtl="0">
              <a:spcBef>
                <a:spcPts val="25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ctr" rtl="0">
              <a:spcBef>
                <a:spcPts val="25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ctr" rtl="0">
              <a:spcBef>
                <a:spcPts val="25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ctr" rtl="0">
              <a:spcBef>
                <a:spcPts val="25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ctr" rtl="0">
              <a:spcBef>
                <a:spcPts val="2500"/>
              </a:spcBef>
              <a:spcAft>
                <a:spcPts val="25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21" name="Google Shape;321;p59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0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81779" y="640080"/>
            <a:ext cx="4128849" cy="224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442347" y="1382399"/>
            <a:ext cx="6480810" cy="682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5143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Char char="•"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762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81779" y="2880360"/>
            <a:ext cx="4128849" cy="5336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81779" y="640080"/>
            <a:ext cx="4128849" cy="224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442347" y="1382399"/>
            <a:ext cx="6480810" cy="682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81779" y="2880360"/>
            <a:ext cx="4128849" cy="5336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54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60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36380" y="830713"/>
            <a:ext cx="11928900" cy="10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436380" y="2151287"/>
            <a:ext cx="11928900" cy="6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t" anchorCtr="0"/>
          <a:lstStyle>
            <a:lvl1pPr marL="457200" lvl="0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1pPr>
            <a:lvl2pPr marL="914400" lvl="1" indent="-368300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  <a:defRPr sz="2200">
                <a:solidFill>
                  <a:schemeClr val="dk2"/>
                </a:solidFill>
              </a:defRPr>
            </a:lvl2pPr>
            <a:lvl3pPr marL="1371600" lvl="2" indent="-368300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2"/>
              </a:buClr>
              <a:buSzPts val="2200"/>
              <a:buChar char="■"/>
              <a:defRPr sz="2200">
                <a:solidFill>
                  <a:schemeClr val="dk2"/>
                </a:solidFill>
              </a:defRPr>
            </a:lvl3pPr>
            <a:lvl4pPr marL="1828800" lvl="3" indent="-368300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  <a:defRPr sz="2200">
                <a:solidFill>
                  <a:schemeClr val="dk2"/>
                </a:solidFill>
              </a:defRPr>
            </a:lvl4pPr>
            <a:lvl5pPr marL="2286000" lvl="4" indent="-368300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  <a:defRPr sz="2200">
                <a:solidFill>
                  <a:schemeClr val="dk2"/>
                </a:solidFill>
              </a:defRPr>
            </a:lvl5pPr>
            <a:lvl6pPr marL="2743200" lvl="5" indent="-368300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2"/>
              </a:buClr>
              <a:buSzPts val="2200"/>
              <a:buChar char="■"/>
              <a:defRPr sz="2200">
                <a:solidFill>
                  <a:schemeClr val="dk2"/>
                </a:solidFill>
              </a:defRPr>
            </a:lvl6pPr>
            <a:lvl7pPr marL="3200400" lvl="6" indent="-368300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  <a:defRPr sz="2200">
                <a:solidFill>
                  <a:schemeClr val="dk2"/>
                </a:solidFill>
              </a:defRPr>
            </a:lvl7pPr>
            <a:lvl8pPr marL="3657600" lvl="7" indent="-368300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  <a:defRPr sz="2200">
                <a:solidFill>
                  <a:schemeClr val="dk2"/>
                </a:solidFill>
              </a:defRPr>
            </a:lvl8pPr>
            <a:lvl9pPr marL="4114800" lvl="8" indent="-368300" rtl="0">
              <a:lnSpc>
                <a:spcPct val="115000"/>
              </a:lnSpc>
              <a:spcBef>
                <a:spcPts val="2500"/>
              </a:spcBef>
              <a:spcAft>
                <a:spcPts val="2500"/>
              </a:spcAft>
              <a:buClr>
                <a:schemeClr val="dk2"/>
              </a:buClr>
              <a:buSzPts val="2200"/>
              <a:buChar char="■"/>
              <a:defRPr sz="2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algn="r" rtl="0">
              <a:buNone/>
              <a:defRPr sz="1600">
                <a:solidFill>
                  <a:schemeClr val="dk2"/>
                </a:solidFill>
              </a:defRPr>
            </a:lvl1pPr>
            <a:lvl2pPr lvl="1" algn="r" rtl="0">
              <a:buNone/>
              <a:defRPr sz="1600">
                <a:solidFill>
                  <a:schemeClr val="dk2"/>
                </a:solidFill>
              </a:defRPr>
            </a:lvl2pPr>
            <a:lvl3pPr lvl="2" algn="r" rtl="0">
              <a:buNone/>
              <a:defRPr sz="1600">
                <a:solidFill>
                  <a:schemeClr val="dk2"/>
                </a:solidFill>
              </a:defRPr>
            </a:lvl3pPr>
            <a:lvl4pPr lvl="3" algn="r" rtl="0">
              <a:buNone/>
              <a:defRPr sz="1600">
                <a:solidFill>
                  <a:schemeClr val="dk2"/>
                </a:solidFill>
              </a:defRPr>
            </a:lvl4pPr>
            <a:lvl5pPr lvl="4" algn="r" rtl="0">
              <a:buNone/>
              <a:defRPr sz="1600">
                <a:solidFill>
                  <a:schemeClr val="dk2"/>
                </a:solidFill>
              </a:defRPr>
            </a:lvl5pPr>
            <a:lvl6pPr lvl="5" algn="r" rtl="0">
              <a:buNone/>
              <a:defRPr sz="1600">
                <a:solidFill>
                  <a:schemeClr val="dk2"/>
                </a:solidFill>
              </a:defRPr>
            </a:lvl6pPr>
            <a:lvl7pPr lvl="6" algn="r" rtl="0">
              <a:buNone/>
              <a:defRPr sz="1600">
                <a:solidFill>
                  <a:schemeClr val="dk2"/>
                </a:solidFill>
              </a:defRPr>
            </a:lvl7pPr>
            <a:lvl8pPr lvl="7" algn="r" rtl="0">
              <a:buNone/>
              <a:defRPr sz="1600">
                <a:solidFill>
                  <a:schemeClr val="dk2"/>
                </a:solidFill>
              </a:defRPr>
            </a:lvl8pPr>
            <a:lvl9pPr lvl="8" algn="r" rtl="0">
              <a:buNone/>
              <a:defRPr sz="16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>
            <a:spLocks noGrp="1"/>
          </p:cNvSpPr>
          <p:nvPr>
            <p:ph type="title"/>
          </p:nvPr>
        </p:nvSpPr>
        <p:spPr>
          <a:xfrm>
            <a:off x="880110" y="511176"/>
            <a:ext cx="11041500" cy="18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body" idx="1"/>
          </p:nvPr>
        </p:nvSpPr>
        <p:spPr>
          <a:xfrm>
            <a:off x="880110" y="2555875"/>
            <a:ext cx="11041500" cy="60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dt" idx="10"/>
          </p:nvPr>
        </p:nvSpPr>
        <p:spPr>
          <a:xfrm>
            <a:off x="88011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ftr" idx="11"/>
          </p:nvPr>
        </p:nvSpPr>
        <p:spPr>
          <a:xfrm>
            <a:off x="4240530" y="8898892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128000" rIns="128000" bIns="1280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sldNum" idx="12"/>
          </p:nvPr>
        </p:nvSpPr>
        <p:spPr>
          <a:xfrm>
            <a:off x="9041130" y="8898892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7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5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  <a:defRPr sz="6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6" name="Google Shape;206;p37"/>
          <p:cNvSpPr txBox="1">
            <a:spLocks noGrp="1"/>
          </p:cNvSpPr>
          <p:nvPr>
            <p:ph type="body" idx="1"/>
          </p:nvPr>
        </p:nvSpPr>
        <p:spPr>
          <a:xfrm>
            <a:off x="880110" y="2555875"/>
            <a:ext cx="11041500" cy="60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762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Char char="•"/>
              <a:defRPr sz="3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44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873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p37"/>
          <p:cNvSpPr txBox="1">
            <a:spLocks noGrp="1"/>
          </p:cNvSpPr>
          <p:nvPr>
            <p:ph type="dt" idx="10"/>
          </p:nvPr>
        </p:nvSpPr>
        <p:spPr>
          <a:xfrm>
            <a:off x="88011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37"/>
          <p:cNvSpPr txBox="1">
            <a:spLocks noGrp="1"/>
          </p:cNvSpPr>
          <p:nvPr>
            <p:ph type="ftr" idx="11"/>
          </p:nvPr>
        </p:nvSpPr>
        <p:spPr>
          <a:xfrm>
            <a:off x="4240530" y="8898894"/>
            <a:ext cx="43206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37"/>
          <p:cNvSpPr txBox="1">
            <a:spLocks noGrp="1"/>
          </p:cNvSpPr>
          <p:nvPr>
            <p:ph type="sldNum" idx="12"/>
          </p:nvPr>
        </p:nvSpPr>
        <p:spPr>
          <a:xfrm>
            <a:off x="9041130" y="8898894"/>
            <a:ext cx="2880300" cy="5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9"/>
          <p:cNvSpPr txBox="1">
            <a:spLocks noGrp="1"/>
          </p:cNvSpPr>
          <p:nvPr>
            <p:ph type="title"/>
          </p:nvPr>
        </p:nvSpPr>
        <p:spPr>
          <a:xfrm>
            <a:off x="436380" y="830713"/>
            <a:ext cx="11928900" cy="10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49"/>
          <p:cNvSpPr txBox="1">
            <a:spLocks noGrp="1"/>
          </p:cNvSpPr>
          <p:nvPr>
            <p:ph type="body" idx="1"/>
          </p:nvPr>
        </p:nvSpPr>
        <p:spPr>
          <a:xfrm>
            <a:off x="436380" y="2151287"/>
            <a:ext cx="11928900" cy="6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t" anchorCtr="0"/>
          <a:lstStyle>
            <a:lvl1pPr marL="457200" lvl="0" indent="-406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1pPr>
            <a:lvl2pPr marL="914400" lvl="1" indent="-368300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  <a:defRPr sz="2200">
                <a:solidFill>
                  <a:schemeClr val="dk2"/>
                </a:solidFill>
              </a:defRPr>
            </a:lvl2pPr>
            <a:lvl3pPr marL="1371600" lvl="2" indent="-368300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2"/>
              </a:buClr>
              <a:buSzPts val="2200"/>
              <a:buChar char="■"/>
              <a:defRPr sz="2200">
                <a:solidFill>
                  <a:schemeClr val="dk2"/>
                </a:solidFill>
              </a:defRPr>
            </a:lvl3pPr>
            <a:lvl4pPr marL="1828800" lvl="3" indent="-368300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  <a:defRPr sz="2200">
                <a:solidFill>
                  <a:schemeClr val="dk2"/>
                </a:solidFill>
              </a:defRPr>
            </a:lvl4pPr>
            <a:lvl5pPr marL="2286000" lvl="4" indent="-368300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  <a:defRPr sz="2200">
                <a:solidFill>
                  <a:schemeClr val="dk2"/>
                </a:solidFill>
              </a:defRPr>
            </a:lvl5pPr>
            <a:lvl6pPr marL="2743200" lvl="5" indent="-368300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2"/>
              </a:buClr>
              <a:buSzPts val="2200"/>
              <a:buChar char="■"/>
              <a:defRPr sz="2200">
                <a:solidFill>
                  <a:schemeClr val="dk2"/>
                </a:solidFill>
              </a:defRPr>
            </a:lvl6pPr>
            <a:lvl7pPr marL="3200400" lvl="6" indent="-368300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  <a:defRPr sz="2200">
                <a:solidFill>
                  <a:schemeClr val="dk2"/>
                </a:solidFill>
              </a:defRPr>
            </a:lvl7pPr>
            <a:lvl8pPr marL="3657600" lvl="7" indent="-368300" rtl="0">
              <a:lnSpc>
                <a:spcPct val="115000"/>
              </a:lnSpc>
              <a:spcBef>
                <a:spcPts val="250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  <a:defRPr sz="2200">
                <a:solidFill>
                  <a:schemeClr val="dk2"/>
                </a:solidFill>
              </a:defRPr>
            </a:lvl8pPr>
            <a:lvl9pPr marL="4114800" lvl="8" indent="-368300" rtl="0">
              <a:lnSpc>
                <a:spcPct val="115000"/>
              </a:lnSpc>
              <a:spcBef>
                <a:spcPts val="2500"/>
              </a:spcBef>
              <a:spcAft>
                <a:spcPts val="2500"/>
              </a:spcAft>
              <a:buClr>
                <a:schemeClr val="dk2"/>
              </a:buClr>
              <a:buSzPts val="2200"/>
              <a:buChar char="■"/>
              <a:defRPr sz="2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49"/>
          <p:cNvSpPr txBox="1">
            <a:spLocks noGrp="1"/>
          </p:cNvSpPr>
          <p:nvPr>
            <p:ph type="sldNum" idx="12"/>
          </p:nvPr>
        </p:nvSpPr>
        <p:spPr>
          <a:xfrm>
            <a:off x="11861441" y="8704671"/>
            <a:ext cx="7683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ctr" anchorCtr="0">
            <a:noAutofit/>
          </a:bodyPr>
          <a:lstStyle>
            <a:lvl1pPr lvl="0" algn="r" rtl="0">
              <a:buNone/>
              <a:defRPr sz="1600">
                <a:solidFill>
                  <a:schemeClr val="dk2"/>
                </a:solidFill>
              </a:defRPr>
            </a:lvl1pPr>
            <a:lvl2pPr lvl="1" algn="r" rtl="0">
              <a:buNone/>
              <a:defRPr sz="1600">
                <a:solidFill>
                  <a:schemeClr val="dk2"/>
                </a:solidFill>
              </a:defRPr>
            </a:lvl2pPr>
            <a:lvl3pPr lvl="2" algn="r" rtl="0">
              <a:buNone/>
              <a:defRPr sz="1600">
                <a:solidFill>
                  <a:schemeClr val="dk2"/>
                </a:solidFill>
              </a:defRPr>
            </a:lvl3pPr>
            <a:lvl4pPr lvl="3" algn="r" rtl="0">
              <a:buNone/>
              <a:defRPr sz="1600">
                <a:solidFill>
                  <a:schemeClr val="dk2"/>
                </a:solidFill>
              </a:defRPr>
            </a:lvl4pPr>
            <a:lvl5pPr lvl="4" algn="r" rtl="0">
              <a:buNone/>
              <a:defRPr sz="1600">
                <a:solidFill>
                  <a:schemeClr val="dk2"/>
                </a:solidFill>
              </a:defRPr>
            </a:lvl5pPr>
            <a:lvl6pPr lvl="5" algn="r" rtl="0">
              <a:buNone/>
              <a:defRPr sz="1600">
                <a:solidFill>
                  <a:schemeClr val="dk2"/>
                </a:solidFill>
              </a:defRPr>
            </a:lvl6pPr>
            <a:lvl7pPr lvl="6" algn="r" rtl="0">
              <a:buNone/>
              <a:defRPr sz="1600">
                <a:solidFill>
                  <a:schemeClr val="dk2"/>
                </a:solidFill>
              </a:defRPr>
            </a:lvl7pPr>
            <a:lvl8pPr lvl="7" algn="r" rtl="0">
              <a:buNone/>
              <a:defRPr sz="1600">
                <a:solidFill>
                  <a:schemeClr val="dk2"/>
                </a:solidFill>
              </a:defRPr>
            </a:lvl8pPr>
            <a:lvl9pPr lvl="8" algn="r" rtl="0">
              <a:buNone/>
              <a:defRPr sz="16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jpg"/><Relationship Id="rId11" Type="http://schemas.openxmlformats.org/officeDocument/2006/relationships/image" Target="../media/image5.png"/><Relationship Id="rId5" Type="http://schemas.openxmlformats.org/officeDocument/2006/relationships/image" Target="../media/image22.jpg"/><Relationship Id="rId10" Type="http://schemas.openxmlformats.org/officeDocument/2006/relationships/image" Target="../media/image1.pn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jpg"/><Relationship Id="rId11" Type="http://schemas.openxmlformats.org/officeDocument/2006/relationships/image" Target="../media/image5.png"/><Relationship Id="rId5" Type="http://schemas.openxmlformats.org/officeDocument/2006/relationships/image" Target="../media/image22.jpg"/><Relationship Id="rId10" Type="http://schemas.openxmlformats.org/officeDocument/2006/relationships/image" Target="../media/image1.pn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1.png"/><Relationship Id="rId3" Type="http://schemas.openxmlformats.org/officeDocument/2006/relationships/image" Target="../media/image20.png"/><Relationship Id="rId7" Type="http://schemas.openxmlformats.org/officeDocument/2006/relationships/image" Target="../media/image26.jpg"/><Relationship Id="rId12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jpg"/><Relationship Id="rId11" Type="http://schemas.openxmlformats.org/officeDocument/2006/relationships/image" Target="../media/image30.jpg"/><Relationship Id="rId5" Type="http://schemas.openxmlformats.org/officeDocument/2006/relationships/image" Target="../media/image28.jpg"/><Relationship Id="rId10" Type="http://schemas.openxmlformats.org/officeDocument/2006/relationships/image" Target="../media/image29.jpg"/><Relationship Id="rId4" Type="http://schemas.openxmlformats.org/officeDocument/2006/relationships/image" Target="../media/image27.jpg"/><Relationship Id="rId9" Type="http://schemas.openxmlformats.org/officeDocument/2006/relationships/image" Target="../media/image23.jpg"/><Relationship Id="rId1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37.jpg"/><Relationship Id="rId18" Type="http://schemas.openxmlformats.org/officeDocument/2006/relationships/image" Target="../media/image1.png"/><Relationship Id="rId3" Type="http://schemas.openxmlformats.org/officeDocument/2006/relationships/image" Target="../media/image20.png"/><Relationship Id="rId7" Type="http://schemas.openxmlformats.org/officeDocument/2006/relationships/image" Target="../media/image25.jpg"/><Relationship Id="rId12" Type="http://schemas.openxmlformats.org/officeDocument/2006/relationships/image" Target="../media/image36.jpg"/><Relationship Id="rId17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jpg"/><Relationship Id="rId11" Type="http://schemas.openxmlformats.org/officeDocument/2006/relationships/image" Target="../media/image28.jpg"/><Relationship Id="rId5" Type="http://schemas.openxmlformats.org/officeDocument/2006/relationships/image" Target="../media/image27.jpg"/><Relationship Id="rId15" Type="http://schemas.openxmlformats.org/officeDocument/2006/relationships/image" Target="../media/image39.jpg"/><Relationship Id="rId10" Type="http://schemas.openxmlformats.org/officeDocument/2006/relationships/image" Target="../media/image35.jpg"/><Relationship Id="rId19" Type="http://schemas.openxmlformats.org/officeDocument/2006/relationships/image" Target="../media/image5.png"/><Relationship Id="rId4" Type="http://schemas.openxmlformats.org/officeDocument/2006/relationships/image" Target="../media/image32.jpg"/><Relationship Id="rId9" Type="http://schemas.openxmlformats.org/officeDocument/2006/relationships/image" Target="../media/image34.jpg"/><Relationship Id="rId1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.png"/><Relationship Id="rId5" Type="http://schemas.openxmlformats.org/officeDocument/2006/relationships/image" Target="../media/image48.jpg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.png"/><Relationship Id="rId5" Type="http://schemas.openxmlformats.org/officeDocument/2006/relationships/image" Target="../media/image49.jp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.png"/><Relationship Id="rId5" Type="http://schemas.openxmlformats.org/officeDocument/2006/relationships/image" Target="../media/image53.jp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hyperlink" Target="http://blogs.ucl.ac.uk/abc-ld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3538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61" descr="Absalon_Logo_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2188" y="482907"/>
            <a:ext cx="1136066" cy="170173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61"/>
          <p:cNvSpPr txBox="1"/>
          <p:nvPr/>
        </p:nvSpPr>
        <p:spPr>
          <a:xfrm>
            <a:off x="1267500" y="3834895"/>
            <a:ext cx="10266600" cy="3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t" anchorCtr="0">
            <a:noAutofit/>
          </a:bodyPr>
          <a:lstStyle/>
          <a:p>
            <a:pPr marL="0" lvl="0" indent="0" algn="ctr" rtl="0">
              <a:lnSpc>
                <a:spcPct val="122727"/>
              </a:lnSpc>
              <a:spcBef>
                <a:spcPts val="2500"/>
              </a:spcBef>
              <a:spcAft>
                <a:spcPts val="60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7500" b="1">
                <a:solidFill>
                  <a:srgbClr val="FFFFFF"/>
                </a:solidFill>
              </a:rPr>
              <a:t>ABC metoden</a:t>
            </a:r>
            <a:br>
              <a:rPr lang="en-US" sz="7500" b="1">
                <a:solidFill>
                  <a:srgbClr val="FFFFFF"/>
                </a:solidFill>
              </a:rPr>
            </a:br>
            <a:r>
              <a:rPr lang="en-US" sz="2200" b="1">
                <a:solidFill>
                  <a:srgbClr val="FFFFFF"/>
                </a:solidFill>
              </a:rPr>
              <a:t>Arena Blended Connected Curriculum Design</a:t>
            </a:r>
            <a:br>
              <a:rPr lang="en-US" sz="2200" b="1">
                <a:solidFill>
                  <a:srgbClr val="FFFFFF"/>
                </a:solidFill>
              </a:rPr>
            </a:br>
            <a:r>
              <a:rPr lang="en-US" sz="2200" b="1">
                <a:solidFill>
                  <a:srgbClr val="FFFFFF"/>
                </a:solidFill>
              </a:rPr>
              <a:t>i samarbejde med University College London</a:t>
            </a:r>
            <a:endParaRPr sz="2200" b="1">
              <a:solidFill>
                <a:srgbClr val="FFFFFF"/>
              </a:solidFill>
            </a:endParaRPr>
          </a:p>
        </p:txBody>
      </p:sp>
      <p:pic>
        <p:nvPicPr>
          <p:cNvPr id="330" name="Google Shape;330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9230" y="8368355"/>
            <a:ext cx="935246" cy="85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851" y="8368348"/>
            <a:ext cx="953266" cy="85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8041" y="8366800"/>
            <a:ext cx="953259" cy="84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73500" y="482900"/>
            <a:ext cx="2202375" cy="70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3538"/>
        </a:solid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70" descr="Absalon_Logo_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2188" y="482907"/>
            <a:ext cx="1136066" cy="1701736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70"/>
          <p:cNvSpPr txBox="1"/>
          <p:nvPr/>
        </p:nvSpPr>
        <p:spPr>
          <a:xfrm>
            <a:off x="1267500" y="3834895"/>
            <a:ext cx="10266600" cy="3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t" anchorCtr="0">
            <a:noAutofit/>
          </a:bodyPr>
          <a:lstStyle/>
          <a:p>
            <a:pPr marL="994775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STORYBOARD</a:t>
            </a:r>
            <a:endParaRPr sz="3600">
              <a:solidFill>
                <a:srgbClr val="FFFFFF"/>
              </a:solidFill>
            </a:endParaRPr>
          </a:p>
          <a:p>
            <a:pPr marL="1371600" lvl="2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Storyboard </a:t>
            </a: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– læringsaktiviteter og tilhørende læringstilgange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22727"/>
              </a:lnSpc>
              <a:spcBef>
                <a:spcPts val="2500"/>
              </a:spcBef>
              <a:spcAft>
                <a:spcPts val="600"/>
              </a:spcAft>
              <a:buClr>
                <a:schemeClr val="dk1"/>
              </a:buClr>
              <a:buSzPts val="1700"/>
              <a:buFont typeface="Arial"/>
              <a:buNone/>
            </a:pPr>
            <a:endParaRPr sz="7500" b="1">
              <a:solidFill>
                <a:srgbClr val="FFFFFF"/>
              </a:solidFill>
            </a:endParaRPr>
          </a:p>
        </p:txBody>
      </p:sp>
      <p:pic>
        <p:nvPicPr>
          <p:cNvPr id="474" name="Google Shape;474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3500" y="482900"/>
            <a:ext cx="2202375" cy="70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9230" y="8368355"/>
            <a:ext cx="935246" cy="85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6851" y="8368348"/>
            <a:ext cx="953266" cy="85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7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8041" y="8366800"/>
            <a:ext cx="953259" cy="842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71"/>
          <p:cNvPicPr preferRelativeResize="0"/>
          <p:nvPr/>
        </p:nvPicPr>
        <p:blipFill rotWithShape="1">
          <a:blip r:embed="rId3">
            <a:alphaModFix/>
          </a:blip>
          <a:srcRect l="22484" t="7571" r="7926" b="12981"/>
          <a:stretch/>
        </p:blipFill>
        <p:spPr>
          <a:xfrm>
            <a:off x="713287" y="1694500"/>
            <a:ext cx="11375026" cy="730420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71"/>
          <p:cNvSpPr/>
          <p:nvPr/>
        </p:nvSpPr>
        <p:spPr>
          <a:xfrm>
            <a:off x="261176" y="158810"/>
            <a:ext cx="12360300" cy="64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ABC - Workshopdesignet</a:t>
            </a:r>
            <a:endParaRPr/>
          </a:p>
        </p:txBody>
      </p:sp>
      <p:pic>
        <p:nvPicPr>
          <p:cNvPr id="485" name="Google Shape;485;p71"/>
          <p:cNvPicPr preferRelativeResize="0"/>
          <p:nvPr/>
        </p:nvPicPr>
        <p:blipFill rotWithShape="1">
          <a:blip r:embed="rId4">
            <a:alphaModFix/>
          </a:blip>
          <a:srcRect r="55644"/>
          <a:stretch/>
        </p:blipFill>
        <p:spPr>
          <a:xfrm>
            <a:off x="261175" y="158800"/>
            <a:ext cx="897986" cy="6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25" y="957550"/>
            <a:ext cx="12549400" cy="8643651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72"/>
          <p:cNvSpPr/>
          <p:nvPr/>
        </p:nvSpPr>
        <p:spPr>
          <a:xfrm>
            <a:off x="261176" y="158810"/>
            <a:ext cx="12360300" cy="64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ABC metoden - opdelt på uger</a:t>
            </a:r>
            <a:endParaRPr/>
          </a:p>
        </p:txBody>
      </p:sp>
      <p:sp>
        <p:nvSpPr>
          <p:cNvPr id="492" name="Google Shape;492;p72"/>
          <p:cNvSpPr txBox="1"/>
          <p:nvPr/>
        </p:nvSpPr>
        <p:spPr>
          <a:xfrm>
            <a:off x="555812" y="2725271"/>
            <a:ext cx="11832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Uge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1-4</a:t>
            </a:r>
            <a:endParaRPr sz="21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93" name="Google Shape;493;p72"/>
          <p:cNvSpPr txBox="1"/>
          <p:nvPr/>
        </p:nvSpPr>
        <p:spPr>
          <a:xfrm>
            <a:off x="555812" y="4434649"/>
            <a:ext cx="11832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Uge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5-8</a:t>
            </a:r>
            <a:endParaRPr sz="21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94" name="Google Shape;494;p72"/>
          <p:cNvSpPr txBox="1"/>
          <p:nvPr/>
        </p:nvSpPr>
        <p:spPr>
          <a:xfrm>
            <a:off x="403411" y="6043206"/>
            <a:ext cx="1183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Projekt</a:t>
            </a:r>
            <a:endParaRPr sz="21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95" name="Google Shape;495;p72"/>
          <p:cNvSpPr/>
          <p:nvPr/>
        </p:nvSpPr>
        <p:spPr>
          <a:xfrm>
            <a:off x="228226" y="2691213"/>
            <a:ext cx="1478100" cy="930300"/>
          </a:xfrm>
          <a:prstGeom prst="ellipse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6" name="Google Shape;496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740" y="7262322"/>
            <a:ext cx="2315777" cy="1733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238" y="7274336"/>
            <a:ext cx="2283677" cy="1709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3407" y="7261463"/>
            <a:ext cx="2315776" cy="173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5676" y="7261463"/>
            <a:ext cx="2315777" cy="1739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57946" y="7231056"/>
            <a:ext cx="2315778" cy="173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7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10216" y="7231056"/>
            <a:ext cx="2315778" cy="173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7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62487" y="7221112"/>
            <a:ext cx="2315777" cy="1743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72" descr="Absalon_Logo_RGB.png"/>
          <p:cNvPicPr preferRelativeResize="0"/>
          <p:nvPr/>
        </p:nvPicPr>
        <p:blipFill rotWithShape="1">
          <a:blip r:embed="rId10">
            <a:alphaModFix/>
          </a:blip>
          <a:srcRect b="34447"/>
          <a:stretch/>
        </p:blipFill>
        <p:spPr>
          <a:xfrm>
            <a:off x="11989741" y="179175"/>
            <a:ext cx="637349" cy="6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72"/>
          <p:cNvPicPr preferRelativeResize="0"/>
          <p:nvPr/>
        </p:nvPicPr>
        <p:blipFill rotWithShape="1">
          <a:blip r:embed="rId11">
            <a:alphaModFix/>
          </a:blip>
          <a:srcRect r="55644"/>
          <a:stretch/>
        </p:blipFill>
        <p:spPr>
          <a:xfrm>
            <a:off x="261175" y="158800"/>
            <a:ext cx="897986" cy="646350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72"/>
          <p:cNvSpPr txBox="1"/>
          <p:nvPr/>
        </p:nvSpPr>
        <p:spPr>
          <a:xfrm>
            <a:off x="796800" y="1423597"/>
            <a:ext cx="17055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Arena digital</a:t>
            </a:r>
            <a:endParaRPr sz="6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06" name="Google Shape;506;p72"/>
          <p:cNvSpPr txBox="1"/>
          <p:nvPr/>
        </p:nvSpPr>
        <p:spPr>
          <a:xfrm>
            <a:off x="798575" y="1564826"/>
            <a:ext cx="17055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Use of videos in teaching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507" name="Google Shape;507;p72"/>
          <p:cNvSpPr txBox="1"/>
          <p:nvPr/>
        </p:nvSpPr>
        <p:spPr>
          <a:xfrm>
            <a:off x="808094" y="1742340"/>
            <a:ext cx="11130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Anna Moore</a:t>
            </a:r>
            <a:endParaRPr sz="6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Jon Grabol</a:t>
            </a:r>
            <a:endParaRPr sz="6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08" name="Google Shape;508;p72"/>
          <p:cNvSpPr txBox="1"/>
          <p:nvPr/>
        </p:nvSpPr>
        <p:spPr>
          <a:xfrm>
            <a:off x="3156488" y="1453600"/>
            <a:ext cx="462000" cy="1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CY, NP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509" name="Google Shape;509;p72"/>
          <p:cNvSpPr txBox="1"/>
          <p:nvPr/>
        </p:nvSpPr>
        <p:spPr>
          <a:xfrm>
            <a:off x="4423183" y="1438600"/>
            <a:ext cx="8544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5</a:t>
            </a:r>
            <a:r>
              <a:rPr lang="en-US" sz="600" b="1" baseline="300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</a:t>
            </a: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June 2015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510" name="Google Shape;510;p72"/>
          <p:cNvSpPr txBox="1"/>
          <p:nvPr/>
        </p:nvSpPr>
        <p:spPr>
          <a:xfrm>
            <a:off x="5722225" y="1721875"/>
            <a:ext cx="26991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SzPts val="600"/>
              <a:buFont typeface="Architects Daughter"/>
              <a:buChar char="●"/>
            </a:pPr>
            <a:r>
              <a:rPr lang="en-US" sz="600" b="1">
                <a:latin typeface="Architects Daughter"/>
                <a:ea typeface="Architects Daughter"/>
                <a:cs typeface="Architects Daughter"/>
                <a:sym typeface="Architects Daughter"/>
              </a:rPr>
              <a:t>Reflektere over udvalgte teorier </a:t>
            </a:r>
            <a:endParaRPr sz="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SzPts val="600"/>
              <a:buFont typeface="Architects Daughter"/>
              <a:buChar char="●"/>
            </a:pPr>
            <a:r>
              <a:rPr lang="en-US" sz="600" b="1">
                <a:latin typeface="Architects Daughter"/>
                <a:ea typeface="Architects Daughter"/>
                <a:cs typeface="Architects Daughter"/>
                <a:sym typeface="Architects Daughter"/>
              </a:rPr>
              <a:t>Udføre enkle analyser</a:t>
            </a:r>
            <a:endParaRPr sz="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SzPts val="600"/>
              <a:buFont typeface="Architects Daughter"/>
              <a:buChar char="●"/>
            </a:pPr>
            <a:r>
              <a:rPr lang="en-US" sz="600" b="1">
                <a:latin typeface="Architects Daughter"/>
                <a:ea typeface="Architects Daughter"/>
                <a:cs typeface="Architects Daughter"/>
                <a:sym typeface="Architects Daughter"/>
              </a:rPr>
              <a:t>Demonstrere kendskab til professionel omsorgsudøvelse</a:t>
            </a:r>
            <a:endParaRPr sz="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SzPts val="600"/>
              <a:buFont typeface="Architects Daughter"/>
              <a:buChar char="●"/>
            </a:pPr>
            <a:r>
              <a:rPr lang="en-US" sz="600" b="1">
                <a:latin typeface="Architects Daughter"/>
                <a:ea typeface="Architects Daughter"/>
                <a:cs typeface="Architects Daughter"/>
                <a:sym typeface="Architects Daughter"/>
              </a:rPr>
              <a:t>Formulere og forholde sig til mål, midler og metoder</a:t>
            </a:r>
            <a:endParaRPr sz="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25" y="957550"/>
            <a:ext cx="12549400" cy="8643651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73"/>
          <p:cNvSpPr/>
          <p:nvPr/>
        </p:nvSpPr>
        <p:spPr>
          <a:xfrm>
            <a:off x="228226" y="2691213"/>
            <a:ext cx="1478100" cy="930300"/>
          </a:xfrm>
          <a:prstGeom prst="ellipse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73"/>
          <p:cNvSpPr txBox="1"/>
          <p:nvPr/>
        </p:nvSpPr>
        <p:spPr>
          <a:xfrm>
            <a:off x="228225" y="2725275"/>
            <a:ext cx="1510800" cy="8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Intro- duktion</a:t>
            </a:r>
            <a:endParaRPr sz="21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18" name="Google Shape;518;p73"/>
          <p:cNvSpPr txBox="1"/>
          <p:nvPr/>
        </p:nvSpPr>
        <p:spPr>
          <a:xfrm>
            <a:off x="328082" y="6043206"/>
            <a:ext cx="1183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Emne 2</a:t>
            </a:r>
            <a:endParaRPr sz="21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519" name="Google Shape;519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740" y="7262322"/>
            <a:ext cx="2315777" cy="1733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238" y="7274336"/>
            <a:ext cx="2283677" cy="1709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53407" y="7261463"/>
            <a:ext cx="2315776" cy="173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05676" y="7261463"/>
            <a:ext cx="2315777" cy="1739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7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57946" y="7231056"/>
            <a:ext cx="2315778" cy="173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7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10216" y="7231056"/>
            <a:ext cx="2315778" cy="1730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7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62487" y="7221112"/>
            <a:ext cx="2315777" cy="174376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73"/>
          <p:cNvSpPr/>
          <p:nvPr/>
        </p:nvSpPr>
        <p:spPr>
          <a:xfrm>
            <a:off x="261176" y="158810"/>
            <a:ext cx="12360300" cy="64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ABC metoden - opdelt på temaer</a:t>
            </a:r>
            <a:endParaRPr/>
          </a:p>
        </p:txBody>
      </p:sp>
      <p:sp>
        <p:nvSpPr>
          <p:cNvPr id="527" name="Google Shape;527;p73"/>
          <p:cNvSpPr txBox="1"/>
          <p:nvPr/>
        </p:nvSpPr>
        <p:spPr>
          <a:xfrm>
            <a:off x="328082" y="4518672"/>
            <a:ext cx="1124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Emne 1</a:t>
            </a:r>
            <a:endParaRPr/>
          </a:p>
        </p:txBody>
      </p:sp>
      <p:pic>
        <p:nvPicPr>
          <p:cNvPr id="528" name="Google Shape;528;p73" descr="Absalon_Logo_RGB.png"/>
          <p:cNvPicPr preferRelativeResize="0"/>
          <p:nvPr/>
        </p:nvPicPr>
        <p:blipFill rotWithShape="1">
          <a:blip r:embed="rId10">
            <a:alphaModFix/>
          </a:blip>
          <a:srcRect b="34447"/>
          <a:stretch/>
        </p:blipFill>
        <p:spPr>
          <a:xfrm>
            <a:off x="11989741" y="179175"/>
            <a:ext cx="637349" cy="6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73"/>
          <p:cNvPicPr preferRelativeResize="0"/>
          <p:nvPr/>
        </p:nvPicPr>
        <p:blipFill rotWithShape="1">
          <a:blip r:embed="rId11">
            <a:alphaModFix/>
          </a:blip>
          <a:srcRect r="55644"/>
          <a:stretch/>
        </p:blipFill>
        <p:spPr>
          <a:xfrm>
            <a:off x="261175" y="158800"/>
            <a:ext cx="897986" cy="64635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73"/>
          <p:cNvSpPr txBox="1"/>
          <p:nvPr/>
        </p:nvSpPr>
        <p:spPr>
          <a:xfrm>
            <a:off x="796800" y="1423597"/>
            <a:ext cx="17055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Arena digital</a:t>
            </a:r>
            <a:endParaRPr sz="6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31" name="Google Shape;531;p73"/>
          <p:cNvSpPr txBox="1"/>
          <p:nvPr/>
        </p:nvSpPr>
        <p:spPr>
          <a:xfrm>
            <a:off x="798575" y="1564826"/>
            <a:ext cx="17055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Use of videos in teaching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532" name="Google Shape;532;p73"/>
          <p:cNvSpPr txBox="1"/>
          <p:nvPr/>
        </p:nvSpPr>
        <p:spPr>
          <a:xfrm>
            <a:off x="808094" y="1742340"/>
            <a:ext cx="11130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Anna Moore</a:t>
            </a:r>
            <a:endParaRPr sz="6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Jon Grabol</a:t>
            </a:r>
            <a:endParaRPr sz="6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33" name="Google Shape;533;p73"/>
          <p:cNvSpPr txBox="1"/>
          <p:nvPr/>
        </p:nvSpPr>
        <p:spPr>
          <a:xfrm>
            <a:off x="3156488" y="1453600"/>
            <a:ext cx="462000" cy="1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CY, NP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534" name="Google Shape;534;p73"/>
          <p:cNvSpPr txBox="1"/>
          <p:nvPr/>
        </p:nvSpPr>
        <p:spPr>
          <a:xfrm>
            <a:off x="4423183" y="1438600"/>
            <a:ext cx="8544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5</a:t>
            </a:r>
            <a:r>
              <a:rPr lang="en-US" sz="600" b="1" baseline="300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</a:t>
            </a: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June 2015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535" name="Google Shape;535;p73"/>
          <p:cNvSpPr txBox="1"/>
          <p:nvPr/>
        </p:nvSpPr>
        <p:spPr>
          <a:xfrm>
            <a:off x="5722225" y="1721875"/>
            <a:ext cx="26991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SzPts val="600"/>
              <a:buFont typeface="Architects Daughter"/>
              <a:buChar char="●"/>
            </a:pPr>
            <a:r>
              <a:rPr lang="en-US" sz="600" b="1">
                <a:latin typeface="Architects Daughter"/>
                <a:ea typeface="Architects Daughter"/>
                <a:cs typeface="Architects Daughter"/>
                <a:sym typeface="Architects Daughter"/>
              </a:rPr>
              <a:t>Reflektere over udvalgte teorier </a:t>
            </a:r>
            <a:endParaRPr sz="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SzPts val="600"/>
              <a:buFont typeface="Architects Daughter"/>
              <a:buChar char="●"/>
            </a:pPr>
            <a:r>
              <a:rPr lang="en-US" sz="600" b="1">
                <a:latin typeface="Architects Daughter"/>
                <a:ea typeface="Architects Daughter"/>
                <a:cs typeface="Architects Daughter"/>
                <a:sym typeface="Architects Daughter"/>
              </a:rPr>
              <a:t>Udføre enkle analyser</a:t>
            </a:r>
            <a:endParaRPr sz="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SzPts val="600"/>
              <a:buFont typeface="Architects Daughter"/>
              <a:buChar char="●"/>
            </a:pPr>
            <a:r>
              <a:rPr lang="en-US" sz="600" b="1">
                <a:latin typeface="Architects Daughter"/>
                <a:ea typeface="Architects Daughter"/>
                <a:cs typeface="Architects Daughter"/>
                <a:sym typeface="Architects Daughter"/>
              </a:rPr>
              <a:t>Demonstrere kendskab til professionel omsorgsudøvelse</a:t>
            </a:r>
            <a:endParaRPr sz="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SzPts val="600"/>
              <a:buFont typeface="Architects Daughter"/>
              <a:buChar char="●"/>
            </a:pPr>
            <a:r>
              <a:rPr lang="en-US" sz="600" b="1">
                <a:latin typeface="Architects Daughter"/>
                <a:ea typeface="Architects Daughter"/>
                <a:cs typeface="Architects Daughter"/>
                <a:sym typeface="Architects Daughter"/>
              </a:rPr>
              <a:t>Formulere og forholde sig til mål, midler og metoder</a:t>
            </a:r>
            <a:endParaRPr sz="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25" y="957550"/>
            <a:ext cx="12549400" cy="8643651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74"/>
          <p:cNvSpPr txBox="1"/>
          <p:nvPr/>
        </p:nvSpPr>
        <p:spPr>
          <a:xfrm rot="-707810">
            <a:off x="560335" y="2920829"/>
            <a:ext cx="761586" cy="73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Uge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1-4</a:t>
            </a:r>
            <a:endParaRPr sz="21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42" name="Google Shape;542;p74"/>
          <p:cNvSpPr txBox="1"/>
          <p:nvPr/>
        </p:nvSpPr>
        <p:spPr>
          <a:xfrm rot="-707793">
            <a:off x="527331" y="5819357"/>
            <a:ext cx="768940" cy="73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Uge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5-8</a:t>
            </a:r>
            <a:endParaRPr sz="21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43" name="Google Shape;543;p74"/>
          <p:cNvSpPr txBox="1"/>
          <p:nvPr/>
        </p:nvSpPr>
        <p:spPr>
          <a:xfrm rot="-708337">
            <a:off x="370434" y="7614085"/>
            <a:ext cx="1183331" cy="41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Projekt</a:t>
            </a:r>
            <a:endParaRPr sz="21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44" name="Google Shape;544;p74"/>
          <p:cNvSpPr txBox="1"/>
          <p:nvPr/>
        </p:nvSpPr>
        <p:spPr>
          <a:xfrm rot="-707882">
            <a:off x="3910139" y="9025845"/>
            <a:ext cx="1484869" cy="41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Reflektion</a:t>
            </a:r>
            <a:endParaRPr sz="21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545" name="Google Shape;545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19306" y="2423995"/>
            <a:ext cx="2066422" cy="1546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6106" y="7089516"/>
            <a:ext cx="2075393" cy="1556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66337" y="5421556"/>
            <a:ext cx="2273092" cy="170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85728" y="2423995"/>
            <a:ext cx="2171458" cy="1635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7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90442" y="2815406"/>
            <a:ext cx="2149999" cy="160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94700" y="3168709"/>
            <a:ext cx="2195541" cy="1645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7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63157" y="5421556"/>
            <a:ext cx="2149999" cy="160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40442" y="2466277"/>
            <a:ext cx="2217340" cy="1665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10977" y="2458713"/>
            <a:ext cx="2171458" cy="1635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7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56615" y="2482283"/>
            <a:ext cx="2146556" cy="160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7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66106" y="5391450"/>
            <a:ext cx="2149909" cy="160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77413" y="5406755"/>
            <a:ext cx="2171458" cy="1635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7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74569" y="7089516"/>
            <a:ext cx="2082616" cy="1556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6069" y="2865769"/>
            <a:ext cx="2075393" cy="1556546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74"/>
          <p:cNvSpPr/>
          <p:nvPr/>
        </p:nvSpPr>
        <p:spPr>
          <a:xfrm>
            <a:off x="261176" y="158810"/>
            <a:ext cx="12360300" cy="64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ABC metoden - #1 fokus på læringstyper</a:t>
            </a:r>
            <a:endParaRPr/>
          </a:p>
        </p:txBody>
      </p:sp>
      <p:pic>
        <p:nvPicPr>
          <p:cNvPr id="560" name="Google Shape;560;p74" descr="Absalon_Logo_RGB.png"/>
          <p:cNvPicPr preferRelativeResize="0"/>
          <p:nvPr/>
        </p:nvPicPr>
        <p:blipFill rotWithShape="1">
          <a:blip r:embed="rId13">
            <a:alphaModFix/>
          </a:blip>
          <a:srcRect b="34447"/>
          <a:stretch/>
        </p:blipFill>
        <p:spPr>
          <a:xfrm>
            <a:off x="11989741" y="179175"/>
            <a:ext cx="637349" cy="6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74"/>
          <p:cNvPicPr preferRelativeResize="0"/>
          <p:nvPr/>
        </p:nvPicPr>
        <p:blipFill rotWithShape="1">
          <a:blip r:embed="rId14">
            <a:alphaModFix/>
          </a:blip>
          <a:srcRect r="55644"/>
          <a:stretch/>
        </p:blipFill>
        <p:spPr>
          <a:xfrm>
            <a:off x="261175" y="158800"/>
            <a:ext cx="897986" cy="64635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74"/>
          <p:cNvSpPr txBox="1"/>
          <p:nvPr/>
        </p:nvSpPr>
        <p:spPr>
          <a:xfrm>
            <a:off x="796800" y="1423597"/>
            <a:ext cx="17055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Arena digital</a:t>
            </a:r>
            <a:endParaRPr sz="6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63" name="Google Shape;563;p74"/>
          <p:cNvSpPr txBox="1"/>
          <p:nvPr/>
        </p:nvSpPr>
        <p:spPr>
          <a:xfrm>
            <a:off x="798575" y="1564826"/>
            <a:ext cx="17055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Use of videos in teaching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564" name="Google Shape;564;p74"/>
          <p:cNvSpPr txBox="1"/>
          <p:nvPr/>
        </p:nvSpPr>
        <p:spPr>
          <a:xfrm>
            <a:off x="808094" y="1742340"/>
            <a:ext cx="11130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Anna Moore</a:t>
            </a:r>
            <a:endParaRPr sz="6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Jon Grabol</a:t>
            </a:r>
            <a:endParaRPr sz="6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65" name="Google Shape;565;p74"/>
          <p:cNvSpPr txBox="1"/>
          <p:nvPr/>
        </p:nvSpPr>
        <p:spPr>
          <a:xfrm>
            <a:off x="3156488" y="1453600"/>
            <a:ext cx="462000" cy="1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CY, NP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566" name="Google Shape;566;p74"/>
          <p:cNvSpPr txBox="1"/>
          <p:nvPr/>
        </p:nvSpPr>
        <p:spPr>
          <a:xfrm>
            <a:off x="4423183" y="1438600"/>
            <a:ext cx="8544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5</a:t>
            </a:r>
            <a:r>
              <a:rPr lang="en-US" sz="600" b="1" baseline="300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</a:t>
            </a: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June 2015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567" name="Google Shape;567;p74"/>
          <p:cNvSpPr txBox="1"/>
          <p:nvPr/>
        </p:nvSpPr>
        <p:spPr>
          <a:xfrm>
            <a:off x="5722225" y="1721875"/>
            <a:ext cx="26991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SzPts val="600"/>
              <a:buFont typeface="Architects Daughter"/>
              <a:buChar char="●"/>
            </a:pPr>
            <a:r>
              <a:rPr lang="en-US" sz="600" b="1">
                <a:latin typeface="Architects Daughter"/>
                <a:ea typeface="Architects Daughter"/>
                <a:cs typeface="Architects Daughter"/>
                <a:sym typeface="Architects Daughter"/>
              </a:rPr>
              <a:t>Reflektere over udvalgte teorier </a:t>
            </a:r>
            <a:endParaRPr sz="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SzPts val="600"/>
              <a:buFont typeface="Architects Daughter"/>
              <a:buChar char="●"/>
            </a:pPr>
            <a:r>
              <a:rPr lang="en-US" sz="600" b="1">
                <a:latin typeface="Architects Daughter"/>
                <a:ea typeface="Architects Daughter"/>
                <a:cs typeface="Architects Daughter"/>
                <a:sym typeface="Architects Daughter"/>
              </a:rPr>
              <a:t>Udføre enkle analyser</a:t>
            </a:r>
            <a:endParaRPr sz="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SzPts val="600"/>
              <a:buFont typeface="Architects Daughter"/>
              <a:buChar char="●"/>
            </a:pPr>
            <a:r>
              <a:rPr lang="en-US" sz="600" b="1">
                <a:latin typeface="Architects Daughter"/>
                <a:ea typeface="Architects Daughter"/>
                <a:cs typeface="Architects Daughter"/>
                <a:sym typeface="Architects Daughter"/>
              </a:rPr>
              <a:t>Demonstrere kendskab til professionel omsorgsudøvelse</a:t>
            </a:r>
            <a:endParaRPr sz="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SzPts val="600"/>
              <a:buFont typeface="Architects Daughter"/>
              <a:buChar char="●"/>
            </a:pPr>
            <a:r>
              <a:rPr lang="en-US" sz="600" b="1">
                <a:latin typeface="Architects Daughter"/>
                <a:ea typeface="Architects Daughter"/>
                <a:cs typeface="Architects Daughter"/>
                <a:sym typeface="Architects Daughter"/>
              </a:rPr>
              <a:t>Formulere og forholde sig til mål, midler og metoder</a:t>
            </a:r>
            <a:endParaRPr sz="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025" y="957550"/>
            <a:ext cx="12549400" cy="8643651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75"/>
          <p:cNvSpPr txBox="1"/>
          <p:nvPr/>
        </p:nvSpPr>
        <p:spPr>
          <a:xfrm rot="-708127">
            <a:off x="559835" y="2916026"/>
            <a:ext cx="808185" cy="73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Uge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1-6</a:t>
            </a:r>
            <a:endParaRPr sz="21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74" name="Google Shape;574;p75"/>
          <p:cNvSpPr txBox="1"/>
          <p:nvPr/>
        </p:nvSpPr>
        <p:spPr>
          <a:xfrm rot="-708934">
            <a:off x="560679" y="4405045"/>
            <a:ext cx="726697" cy="73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Uge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6-10</a:t>
            </a:r>
            <a:endParaRPr sz="21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75" name="Google Shape;575;p75"/>
          <p:cNvSpPr txBox="1"/>
          <p:nvPr/>
        </p:nvSpPr>
        <p:spPr>
          <a:xfrm>
            <a:off x="1104900" y="6225281"/>
            <a:ext cx="11079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Når du er tilfreds med dit moduldesign, så vend kortene om, og vælg læringsaktiviteter.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6" name="Google Shape;576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1044" y="4127640"/>
            <a:ext cx="2155566" cy="1613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15789" y="2551349"/>
            <a:ext cx="2066422" cy="1546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76611" y="4166550"/>
            <a:ext cx="2091087" cy="157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7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33805" y="4087919"/>
            <a:ext cx="2149999" cy="160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7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26150" y="2528853"/>
            <a:ext cx="2195525" cy="157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7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18540" y="2538358"/>
            <a:ext cx="2085762" cy="156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7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04303" y="2510012"/>
            <a:ext cx="2118208" cy="1594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7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7882" y="2498101"/>
            <a:ext cx="2149999" cy="160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82211" y="4175392"/>
            <a:ext cx="2075393" cy="1556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83424" y="2537299"/>
            <a:ext cx="2028317" cy="151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7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868452" y="4136302"/>
            <a:ext cx="2082608" cy="155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7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949797" y="2555476"/>
            <a:ext cx="2034346" cy="1521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7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204683" y="2573101"/>
            <a:ext cx="2028319" cy="1525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7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848070" y="2562195"/>
            <a:ext cx="2019277" cy="1518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7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051814" y="4141623"/>
            <a:ext cx="2031333" cy="1521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7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732171" y="4225699"/>
            <a:ext cx="2034346" cy="1521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7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586704" y="4175392"/>
            <a:ext cx="2028317" cy="151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648127" y="2546514"/>
            <a:ext cx="2031333" cy="1521993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75"/>
          <p:cNvSpPr txBox="1"/>
          <p:nvPr/>
        </p:nvSpPr>
        <p:spPr>
          <a:xfrm>
            <a:off x="2358277" y="7362722"/>
            <a:ext cx="69204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Vælg læringsaktiviteter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75"/>
          <p:cNvSpPr/>
          <p:nvPr/>
        </p:nvSpPr>
        <p:spPr>
          <a:xfrm>
            <a:off x="4001401" y="7399496"/>
            <a:ext cx="4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75"/>
          <p:cNvSpPr/>
          <p:nvPr/>
        </p:nvSpPr>
        <p:spPr>
          <a:xfrm>
            <a:off x="261176" y="158810"/>
            <a:ext cx="12360300" cy="64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ABC metoden - #2 fokus på teknologier og metoder</a:t>
            </a:r>
            <a:endParaRPr/>
          </a:p>
        </p:txBody>
      </p:sp>
      <p:pic>
        <p:nvPicPr>
          <p:cNvPr id="597" name="Google Shape;597;p75" descr="Absalon_Logo_RGB.png"/>
          <p:cNvPicPr preferRelativeResize="0"/>
          <p:nvPr/>
        </p:nvPicPr>
        <p:blipFill rotWithShape="1">
          <a:blip r:embed="rId18">
            <a:alphaModFix/>
          </a:blip>
          <a:srcRect b="34447"/>
          <a:stretch/>
        </p:blipFill>
        <p:spPr>
          <a:xfrm>
            <a:off x="11989741" y="179175"/>
            <a:ext cx="637349" cy="6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75"/>
          <p:cNvPicPr preferRelativeResize="0"/>
          <p:nvPr/>
        </p:nvPicPr>
        <p:blipFill rotWithShape="1">
          <a:blip r:embed="rId19">
            <a:alphaModFix/>
          </a:blip>
          <a:srcRect r="55644"/>
          <a:stretch/>
        </p:blipFill>
        <p:spPr>
          <a:xfrm>
            <a:off x="261175" y="158800"/>
            <a:ext cx="897986" cy="64635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75"/>
          <p:cNvSpPr/>
          <p:nvPr/>
        </p:nvSpPr>
        <p:spPr>
          <a:xfrm>
            <a:off x="3693544" y="2766554"/>
            <a:ext cx="4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75"/>
          <p:cNvSpPr/>
          <p:nvPr/>
        </p:nvSpPr>
        <p:spPr>
          <a:xfrm>
            <a:off x="6744601" y="2903696"/>
            <a:ext cx="4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75"/>
          <p:cNvSpPr/>
          <p:nvPr/>
        </p:nvSpPr>
        <p:spPr>
          <a:xfrm>
            <a:off x="11097144" y="3162782"/>
            <a:ext cx="4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75"/>
          <p:cNvSpPr/>
          <p:nvPr/>
        </p:nvSpPr>
        <p:spPr>
          <a:xfrm>
            <a:off x="10097401" y="2903696"/>
            <a:ext cx="4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75"/>
          <p:cNvSpPr/>
          <p:nvPr/>
        </p:nvSpPr>
        <p:spPr>
          <a:xfrm>
            <a:off x="11088001" y="2751296"/>
            <a:ext cx="4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75"/>
          <p:cNvSpPr/>
          <p:nvPr/>
        </p:nvSpPr>
        <p:spPr>
          <a:xfrm>
            <a:off x="1563001" y="3056096"/>
            <a:ext cx="4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75"/>
          <p:cNvSpPr/>
          <p:nvPr/>
        </p:nvSpPr>
        <p:spPr>
          <a:xfrm>
            <a:off x="4687201" y="2903696"/>
            <a:ext cx="4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75"/>
          <p:cNvSpPr/>
          <p:nvPr/>
        </p:nvSpPr>
        <p:spPr>
          <a:xfrm>
            <a:off x="8859916" y="3053038"/>
            <a:ext cx="4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75"/>
          <p:cNvSpPr/>
          <p:nvPr/>
        </p:nvSpPr>
        <p:spPr>
          <a:xfrm>
            <a:off x="7841887" y="2824468"/>
            <a:ext cx="4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75"/>
          <p:cNvSpPr/>
          <p:nvPr/>
        </p:nvSpPr>
        <p:spPr>
          <a:xfrm>
            <a:off x="2504830" y="4409410"/>
            <a:ext cx="4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75"/>
          <p:cNvSpPr/>
          <p:nvPr/>
        </p:nvSpPr>
        <p:spPr>
          <a:xfrm>
            <a:off x="3620401" y="4351496"/>
            <a:ext cx="4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75"/>
          <p:cNvSpPr/>
          <p:nvPr/>
        </p:nvSpPr>
        <p:spPr>
          <a:xfrm>
            <a:off x="4623202" y="4549610"/>
            <a:ext cx="4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75"/>
          <p:cNvSpPr/>
          <p:nvPr/>
        </p:nvSpPr>
        <p:spPr>
          <a:xfrm>
            <a:off x="6793373" y="4214354"/>
            <a:ext cx="4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Google Shape;612;p75"/>
          <p:cNvSpPr/>
          <p:nvPr/>
        </p:nvSpPr>
        <p:spPr>
          <a:xfrm>
            <a:off x="7942458" y="4580096"/>
            <a:ext cx="4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75"/>
          <p:cNvSpPr/>
          <p:nvPr/>
        </p:nvSpPr>
        <p:spPr>
          <a:xfrm>
            <a:off x="8957459" y="4921467"/>
            <a:ext cx="4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75"/>
          <p:cNvSpPr txBox="1"/>
          <p:nvPr/>
        </p:nvSpPr>
        <p:spPr>
          <a:xfrm>
            <a:off x="796800" y="1423597"/>
            <a:ext cx="17055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Arena digital</a:t>
            </a:r>
            <a:endParaRPr sz="6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15" name="Google Shape;615;p75"/>
          <p:cNvSpPr txBox="1"/>
          <p:nvPr/>
        </p:nvSpPr>
        <p:spPr>
          <a:xfrm>
            <a:off x="798575" y="1564826"/>
            <a:ext cx="17055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Use of videos in teaching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616" name="Google Shape;616;p75"/>
          <p:cNvSpPr txBox="1"/>
          <p:nvPr/>
        </p:nvSpPr>
        <p:spPr>
          <a:xfrm>
            <a:off x="808094" y="1742340"/>
            <a:ext cx="1113000" cy="2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Anna Moore</a:t>
            </a:r>
            <a:endParaRPr sz="6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Jon Grabol</a:t>
            </a:r>
            <a:endParaRPr sz="600" b="1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17" name="Google Shape;617;p75"/>
          <p:cNvSpPr txBox="1"/>
          <p:nvPr/>
        </p:nvSpPr>
        <p:spPr>
          <a:xfrm>
            <a:off x="3156488" y="1453600"/>
            <a:ext cx="462000" cy="1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CY, NP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618" name="Google Shape;618;p75"/>
          <p:cNvSpPr txBox="1"/>
          <p:nvPr/>
        </p:nvSpPr>
        <p:spPr>
          <a:xfrm>
            <a:off x="4423183" y="1438600"/>
            <a:ext cx="854400" cy="1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5</a:t>
            </a:r>
            <a:r>
              <a:rPr lang="en-US" sz="600" b="1" baseline="300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</a:t>
            </a:r>
            <a:r>
              <a:rPr lang="en-US" sz="6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June 2015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619" name="Google Shape;619;p75"/>
          <p:cNvSpPr txBox="1"/>
          <p:nvPr/>
        </p:nvSpPr>
        <p:spPr>
          <a:xfrm>
            <a:off x="5722225" y="1721875"/>
            <a:ext cx="2699100" cy="4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SzPts val="600"/>
              <a:buFont typeface="Architects Daughter"/>
              <a:buChar char="●"/>
            </a:pPr>
            <a:r>
              <a:rPr lang="en-US" sz="600" b="1">
                <a:latin typeface="Architects Daughter"/>
                <a:ea typeface="Architects Daughter"/>
                <a:cs typeface="Architects Daughter"/>
                <a:sym typeface="Architects Daughter"/>
              </a:rPr>
              <a:t>Reflektere over udvalgte teorier </a:t>
            </a:r>
            <a:endParaRPr sz="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SzPts val="600"/>
              <a:buFont typeface="Architects Daughter"/>
              <a:buChar char="●"/>
            </a:pPr>
            <a:r>
              <a:rPr lang="en-US" sz="600" b="1">
                <a:latin typeface="Architects Daughter"/>
                <a:ea typeface="Architects Daughter"/>
                <a:cs typeface="Architects Daughter"/>
                <a:sym typeface="Architects Daughter"/>
              </a:rPr>
              <a:t>Udføre enkle analyser</a:t>
            </a:r>
            <a:endParaRPr sz="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SzPts val="600"/>
              <a:buFont typeface="Architects Daughter"/>
              <a:buChar char="●"/>
            </a:pPr>
            <a:r>
              <a:rPr lang="en-US" sz="600" b="1">
                <a:latin typeface="Architects Daughter"/>
                <a:ea typeface="Architects Daughter"/>
                <a:cs typeface="Architects Daughter"/>
                <a:sym typeface="Architects Daughter"/>
              </a:rPr>
              <a:t>Demonstrere kendskab til professionel omsorgsudøvelse</a:t>
            </a:r>
            <a:endParaRPr sz="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152400" algn="l" rtl="0">
              <a:spcBef>
                <a:spcPts val="0"/>
              </a:spcBef>
              <a:spcAft>
                <a:spcPts val="0"/>
              </a:spcAft>
              <a:buSzPts val="600"/>
              <a:buFont typeface="Architects Daughter"/>
              <a:buChar char="●"/>
            </a:pPr>
            <a:r>
              <a:rPr lang="en-US" sz="600" b="1">
                <a:latin typeface="Architects Daughter"/>
                <a:ea typeface="Architects Daughter"/>
                <a:cs typeface="Architects Daughter"/>
                <a:sym typeface="Architects Daughter"/>
              </a:rPr>
              <a:t>Formulere og forholde sig til mål, midler og metoder</a:t>
            </a:r>
            <a:endParaRPr sz="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76"/>
          <p:cNvSpPr/>
          <p:nvPr/>
        </p:nvSpPr>
        <p:spPr>
          <a:xfrm>
            <a:off x="387300" y="813107"/>
            <a:ext cx="12051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Kort over læringsaktiviteter</a:t>
            </a:r>
            <a:r>
              <a:rPr lang="en-US" sz="3600" b="1">
                <a:latin typeface="Calibri"/>
                <a:ea typeface="Calibri"/>
                <a:cs typeface="Calibri"/>
                <a:sym typeface="Calibri"/>
              </a:rPr>
              <a:t> (forsiden)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76"/>
          <p:cNvSpPr/>
          <p:nvPr/>
        </p:nvSpPr>
        <p:spPr>
          <a:xfrm>
            <a:off x="261176" y="158810"/>
            <a:ext cx="12360166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ABC metoden</a:t>
            </a:r>
            <a:endParaRPr/>
          </a:p>
        </p:txBody>
      </p:sp>
      <p:sp>
        <p:nvSpPr>
          <p:cNvPr id="626" name="Google Shape;626;p76"/>
          <p:cNvSpPr/>
          <p:nvPr/>
        </p:nvSpPr>
        <p:spPr>
          <a:xfrm>
            <a:off x="1199971" y="8807633"/>
            <a:ext cx="103148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læringsaktiviteter på forsiden og eksempler på bagsiden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7" name="Google Shape;627;p76"/>
          <p:cNvPicPr preferRelativeResize="0"/>
          <p:nvPr/>
        </p:nvPicPr>
        <p:blipFill rotWithShape="1">
          <a:blip r:embed="rId3">
            <a:alphaModFix/>
          </a:blip>
          <a:srcRect l="2927" r="2927"/>
          <a:stretch/>
        </p:blipFill>
        <p:spPr>
          <a:xfrm>
            <a:off x="8604756" y="5410285"/>
            <a:ext cx="3960000" cy="2959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76"/>
          <p:cNvPicPr preferRelativeResize="0"/>
          <p:nvPr/>
        </p:nvPicPr>
        <p:blipFill rotWithShape="1">
          <a:blip r:embed="rId4">
            <a:alphaModFix/>
          </a:blip>
          <a:srcRect l="2998" r="2998"/>
          <a:stretch/>
        </p:blipFill>
        <p:spPr>
          <a:xfrm>
            <a:off x="261176" y="1679217"/>
            <a:ext cx="3960000" cy="2964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76"/>
          <p:cNvPicPr preferRelativeResize="0"/>
          <p:nvPr/>
        </p:nvPicPr>
        <p:blipFill rotWithShape="1">
          <a:blip r:embed="rId5">
            <a:alphaModFix/>
          </a:blip>
          <a:srcRect l="3086" r="3095"/>
          <a:stretch/>
        </p:blipFill>
        <p:spPr>
          <a:xfrm>
            <a:off x="4432966" y="1676288"/>
            <a:ext cx="3960000" cy="29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76"/>
          <p:cNvPicPr preferRelativeResize="0"/>
          <p:nvPr/>
        </p:nvPicPr>
        <p:blipFill rotWithShape="1">
          <a:blip r:embed="rId6">
            <a:alphaModFix/>
          </a:blip>
          <a:srcRect l="3280" r="3270"/>
          <a:stretch/>
        </p:blipFill>
        <p:spPr>
          <a:xfrm>
            <a:off x="8604756" y="1676288"/>
            <a:ext cx="3960000" cy="2981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76"/>
          <p:cNvPicPr preferRelativeResize="0"/>
          <p:nvPr/>
        </p:nvPicPr>
        <p:blipFill rotWithShape="1">
          <a:blip r:embed="rId7">
            <a:alphaModFix/>
          </a:blip>
          <a:srcRect l="3042" r="3042"/>
          <a:stretch/>
        </p:blipFill>
        <p:spPr>
          <a:xfrm>
            <a:off x="261176" y="5410296"/>
            <a:ext cx="3960000" cy="2967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76"/>
          <p:cNvPicPr preferRelativeResize="0"/>
          <p:nvPr/>
        </p:nvPicPr>
        <p:blipFill rotWithShape="1">
          <a:blip r:embed="rId8">
            <a:alphaModFix/>
          </a:blip>
          <a:srcRect l="3157" r="3157"/>
          <a:stretch/>
        </p:blipFill>
        <p:spPr>
          <a:xfrm>
            <a:off x="4461259" y="5402915"/>
            <a:ext cx="3960000" cy="297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76"/>
          <p:cNvPicPr preferRelativeResize="0"/>
          <p:nvPr/>
        </p:nvPicPr>
        <p:blipFill rotWithShape="1">
          <a:blip r:embed="rId9">
            <a:alphaModFix/>
          </a:blip>
          <a:srcRect r="55644"/>
          <a:stretch/>
        </p:blipFill>
        <p:spPr>
          <a:xfrm>
            <a:off x="261175" y="158800"/>
            <a:ext cx="897986" cy="6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77"/>
          <p:cNvPicPr preferRelativeResize="0"/>
          <p:nvPr/>
        </p:nvPicPr>
        <p:blipFill rotWithShape="1">
          <a:blip r:embed="rId3">
            <a:alphaModFix/>
          </a:blip>
          <a:srcRect l="2829" r="2839"/>
          <a:stretch/>
        </p:blipFill>
        <p:spPr>
          <a:xfrm>
            <a:off x="229267" y="1706438"/>
            <a:ext cx="3991908" cy="297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77"/>
          <p:cNvPicPr preferRelativeResize="0"/>
          <p:nvPr/>
        </p:nvPicPr>
        <p:blipFill rotWithShape="1">
          <a:blip r:embed="rId4">
            <a:alphaModFix/>
          </a:blip>
          <a:srcRect l="3016" r="3025"/>
          <a:stretch/>
        </p:blipFill>
        <p:spPr>
          <a:xfrm>
            <a:off x="4461259" y="1737335"/>
            <a:ext cx="3880464" cy="290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77"/>
          <p:cNvPicPr preferRelativeResize="0"/>
          <p:nvPr/>
        </p:nvPicPr>
        <p:blipFill rotWithShape="1">
          <a:blip r:embed="rId5">
            <a:alphaModFix/>
          </a:blip>
          <a:srcRect l="2972" r="2972"/>
          <a:stretch/>
        </p:blipFill>
        <p:spPr>
          <a:xfrm>
            <a:off x="8585314" y="1715904"/>
            <a:ext cx="3979443" cy="2977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77"/>
          <p:cNvPicPr preferRelativeResize="0"/>
          <p:nvPr/>
        </p:nvPicPr>
        <p:blipFill rotWithShape="1">
          <a:blip r:embed="rId6">
            <a:alphaModFix/>
          </a:blip>
          <a:srcRect l="3200" r="3210"/>
          <a:stretch/>
        </p:blipFill>
        <p:spPr>
          <a:xfrm>
            <a:off x="229267" y="5402915"/>
            <a:ext cx="3941402" cy="2963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77"/>
          <p:cNvPicPr preferRelativeResize="0"/>
          <p:nvPr/>
        </p:nvPicPr>
        <p:blipFill rotWithShape="1">
          <a:blip r:embed="rId7">
            <a:alphaModFix/>
          </a:blip>
          <a:srcRect l="3227" r="3227"/>
          <a:stretch/>
        </p:blipFill>
        <p:spPr>
          <a:xfrm>
            <a:off x="4432966" y="5402915"/>
            <a:ext cx="3954098" cy="297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77"/>
          <p:cNvPicPr preferRelativeResize="0"/>
          <p:nvPr/>
        </p:nvPicPr>
        <p:blipFill rotWithShape="1">
          <a:blip r:embed="rId8">
            <a:alphaModFix/>
          </a:blip>
          <a:srcRect l="3042" r="3042"/>
          <a:stretch/>
        </p:blipFill>
        <p:spPr>
          <a:xfrm>
            <a:off x="8585313" y="5390921"/>
            <a:ext cx="3971084" cy="2975368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77"/>
          <p:cNvSpPr/>
          <p:nvPr/>
        </p:nvSpPr>
        <p:spPr>
          <a:xfrm>
            <a:off x="387300" y="813107"/>
            <a:ext cx="120513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>
                <a:latin typeface="Calibri"/>
                <a:ea typeface="Calibri"/>
                <a:cs typeface="Calibri"/>
                <a:sym typeface="Calibri"/>
              </a:rPr>
              <a:t>Kort over læringsaktiviteter (bagsiden)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77"/>
          <p:cNvSpPr/>
          <p:nvPr/>
        </p:nvSpPr>
        <p:spPr>
          <a:xfrm>
            <a:off x="261176" y="158810"/>
            <a:ext cx="12360166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ABC metoden</a:t>
            </a:r>
            <a:endParaRPr/>
          </a:p>
        </p:txBody>
      </p:sp>
      <p:sp>
        <p:nvSpPr>
          <p:cNvPr id="646" name="Google Shape;646;p77"/>
          <p:cNvSpPr/>
          <p:nvPr/>
        </p:nvSpPr>
        <p:spPr>
          <a:xfrm>
            <a:off x="1199971" y="8807633"/>
            <a:ext cx="1031487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læringsaktiviteter på forsiden og eksempler på bagsiden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7" name="Google Shape;647;p77"/>
          <p:cNvPicPr preferRelativeResize="0"/>
          <p:nvPr/>
        </p:nvPicPr>
        <p:blipFill rotWithShape="1">
          <a:blip r:embed="rId9">
            <a:alphaModFix/>
          </a:blip>
          <a:srcRect r="55644"/>
          <a:stretch/>
        </p:blipFill>
        <p:spPr>
          <a:xfrm>
            <a:off x="261175" y="158800"/>
            <a:ext cx="897986" cy="6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0762" y="7820024"/>
            <a:ext cx="807893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78"/>
          <p:cNvPicPr preferRelativeResize="0"/>
          <p:nvPr/>
        </p:nvPicPr>
        <p:blipFill rotWithShape="1">
          <a:blip r:embed="rId4">
            <a:alphaModFix/>
          </a:blip>
          <a:srcRect l="3165" r="3165"/>
          <a:stretch/>
        </p:blipFill>
        <p:spPr>
          <a:xfrm>
            <a:off x="2160072" y="2236467"/>
            <a:ext cx="8625695" cy="64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6187" y="2236475"/>
            <a:ext cx="9209226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78"/>
          <p:cNvSpPr/>
          <p:nvPr/>
        </p:nvSpPr>
        <p:spPr>
          <a:xfrm>
            <a:off x="387300" y="813107"/>
            <a:ext cx="12051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Kort over læringsaktiviteter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78"/>
          <p:cNvSpPr/>
          <p:nvPr/>
        </p:nvSpPr>
        <p:spPr>
          <a:xfrm>
            <a:off x="261176" y="158810"/>
            <a:ext cx="12360300" cy="64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ABC metoden</a:t>
            </a:r>
            <a:endParaRPr/>
          </a:p>
        </p:txBody>
      </p:sp>
      <p:pic>
        <p:nvPicPr>
          <p:cNvPr id="657" name="Google Shape;657;p78" descr="Absalon_Logo_RGB.png"/>
          <p:cNvPicPr preferRelativeResize="0"/>
          <p:nvPr/>
        </p:nvPicPr>
        <p:blipFill rotWithShape="1">
          <a:blip r:embed="rId6">
            <a:alphaModFix/>
          </a:blip>
          <a:srcRect b="34447"/>
          <a:stretch/>
        </p:blipFill>
        <p:spPr>
          <a:xfrm>
            <a:off x="11989741" y="179175"/>
            <a:ext cx="637349" cy="6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78"/>
          <p:cNvPicPr preferRelativeResize="0"/>
          <p:nvPr/>
        </p:nvPicPr>
        <p:blipFill rotWithShape="1">
          <a:blip r:embed="rId7">
            <a:alphaModFix/>
          </a:blip>
          <a:srcRect r="55644"/>
          <a:stretch/>
        </p:blipFill>
        <p:spPr>
          <a:xfrm>
            <a:off x="261175" y="158800"/>
            <a:ext cx="897986" cy="6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Google Shape;663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0217" y="7810499"/>
            <a:ext cx="807893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79"/>
          <p:cNvPicPr preferRelativeResize="0"/>
          <p:nvPr/>
        </p:nvPicPr>
        <p:blipFill rotWithShape="1">
          <a:blip r:embed="rId4">
            <a:alphaModFix/>
          </a:blip>
          <a:srcRect l="3086" r="3095"/>
          <a:stretch/>
        </p:blipFill>
        <p:spPr>
          <a:xfrm>
            <a:off x="1796175" y="2236475"/>
            <a:ext cx="8510349" cy="6382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79"/>
          <p:cNvPicPr preferRelativeResize="0"/>
          <p:nvPr/>
        </p:nvPicPr>
        <p:blipFill rotWithShape="1">
          <a:blip r:embed="rId5">
            <a:alphaModFix/>
          </a:blip>
          <a:srcRect r="-775"/>
          <a:stretch/>
        </p:blipFill>
        <p:spPr>
          <a:xfrm>
            <a:off x="1796175" y="2236475"/>
            <a:ext cx="9141076" cy="63827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79"/>
          <p:cNvSpPr/>
          <p:nvPr/>
        </p:nvSpPr>
        <p:spPr>
          <a:xfrm>
            <a:off x="387300" y="813107"/>
            <a:ext cx="12051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Kort over læringsaktiviteter</a:t>
            </a:r>
            <a:endParaRPr sz="36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79"/>
          <p:cNvSpPr/>
          <p:nvPr/>
        </p:nvSpPr>
        <p:spPr>
          <a:xfrm>
            <a:off x="261176" y="158810"/>
            <a:ext cx="12360300" cy="64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ABC metoden</a:t>
            </a:r>
            <a:endParaRPr/>
          </a:p>
        </p:txBody>
      </p:sp>
      <p:pic>
        <p:nvPicPr>
          <p:cNvPr id="668" name="Google Shape;668;p79" descr="Absalon_Logo_RGB.png"/>
          <p:cNvPicPr preferRelativeResize="0"/>
          <p:nvPr/>
        </p:nvPicPr>
        <p:blipFill rotWithShape="1">
          <a:blip r:embed="rId6">
            <a:alphaModFix/>
          </a:blip>
          <a:srcRect b="34447"/>
          <a:stretch/>
        </p:blipFill>
        <p:spPr>
          <a:xfrm>
            <a:off x="11989741" y="179175"/>
            <a:ext cx="637349" cy="6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79"/>
          <p:cNvPicPr preferRelativeResize="0"/>
          <p:nvPr/>
        </p:nvPicPr>
        <p:blipFill rotWithShape="1">
          <a:blip r:embed="rId7">
            <a:alphaModFix/>
          </a:blip>
          <a:srcRect r="55644"/>
          <a:stretch/>
        </p:blipFill>
        <p:spPr>
          <a:xfrm>
            <a:off x="261175" y="158800"/>
            <a:ext cx="897986" cy="6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62" descr="Absalon_Logo_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6865" y="463283"/>
            <a:ext cx="1136066" cy="1701736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62"/>
          <p:cNvSpPr txBox="1"/>
          <p:nvPr/>
        </p:nvSpPr>
        <p:spPr>
          <a:xfrm>
            <a:off x="757260" y="390227"/>
            <a:ext cx="10424100" cy="16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/>
              <a:t>ABC metoden</a:t>
            </a:r>
            <a:endParaRPr sz="4700" b="1"/>
          </a:p>
        </p:txBody>
      </p:sp>
      <p:sp>
        <p:nvSpPr>
          <p:cNvPr id="340" name="Google Shape;340;p62"/>
          <p:cNvSpPr txBox="1"/>
          <p:nvPr/>
        </p:nvSpPr>
        <p:spPr>
          <a:xfrm>
            <a:off x="757250" y="2072325"/>
            <a:ext cx="11384100" cy="6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</a:rPr>
              <a:t>Formål med metoden:</a:t>
            </a:r>
            <a:endParaRPr sz="2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Giver mulighed for at planlægge og analysere et undervisningsforløb i dele og delelementer</a:t>
            </a:r>
            <a:endParaRPr sz="28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Giver mulighed for at skabe varierede læringsformer gennem 6 læringstyper</a:t>
            </a:r>
            <a:endParaRPr sz="28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Giver mulighed for at reflektere analoge og digitale teknologier sammen i en meningsfuld didaktisk sammenhæng.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>
              <a:solidFill>
                <a:schemeClr val="dk1"/>
              </a:solidFill>
            </a:endParaRPr>
          </a:p>
        </p:txBody>
      </p:sp>
      <p:pic>
        <p:nvPicPr>
          <p:cNvPr id="341" name="Google Shape;341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3500" y="482900"/>
            <a:ext cx="2202375" cy="70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80"/>
          <p:cNvPicPr preferRelativeResize="0"/>
          <p:nvPr/>
        </p:nvPicPr>
        <p:blipFill rotWithShape="1">
          <a:blip r:embed="rId3">
            <a:alphaModFix/>
          </a:blip>
          <a:srcRect l="3280" r="3270"/>
          <a:stretch/>
        </p:blipFill>
        <p:spPr>
          <a:xfrm>
            <a:off x="1796175" y="2236475"/>
            <a:ext cx="8630443" cy="649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80"/>
          <p:cNvPicPr preferRelativeResize="0"/>
          <p:nvPr/>
        </p:nvPicPr>
        <p:blipFill rotWithShape="1">
          <a:blip r:embed="rId4">
            <a:alphaModFix/>
          </a:blip>
          <a:srcRect l="-910" r="-1391"/>
          <a:stretch/>
        </p:blipFill>
        <p:spPr>
          <a:xfrm>
            <a:off x="1719975" y="2236475"/>
            <a:ext cx="9447974" cy="6498674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80"/>
          <p:cNvSpPr/>
          <p:nvPr/>
        </p:nvSpPr>
        <p:spPr>
          <a:xfrm>
            <a:off x="387300" y="813107"/>
            <a:ext cx="12051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Kort over læringsaktiviteter</a:t>
            </a:r>
            <a:endParaRPr sz="36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80"/>
          <p:cNvSpPr/>
          <p:nvPr/>
        </p:nvSpPr>
        <p:spPr>
          <a:xfrm>
            <a:off x="261176" y="158810"/>
            <a:ext cx="12360300" cy="64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ABC metoden</a:t>
            </a:r>
            <a:endParaRPr/>
          </a:p>
        </p:txBody>
      </p:sp>
      <p:pic>
        <p:nvPicPr>
          <p:cNvPr id="678" name="Google Shape;678;p80" descr="Absalon_Logo_RGB.png"/>
          <p:cNvPicPr preferRelativeResize="0"/>
          <p:nvPr/>
        </p:nvPicPr>
        <p:blipFill rotWithShape="1">
          <a:blip r:embed="rId5">
            <a:alphaModFix/>
          </a:blip>
          <a:srcRect b="34447"/>
          <a:stretch/>
        </p:blipFill>
        <p:spPr>
          <a:xfrm>
            <a:off x="11989741" y="179175"/>
            <a:ext cx="637349" cy="6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80"/>
          <p:cNvPicPr preferRelativeResize="0"/>
          <p:nvPr/>
        </p:nvPicPr>
        <p:blipFill rotWithShape="1">
          <a:blip r:embed="rId6">
            <a:alphaModFix/>
          </a:blip>
          <a:srcRect r="55644"/>
          <a:stretch/>
        </p:blipFill>
        <p:spPr>
          <a:xfrm>
            <a:off x="261175" y="158800"/>
            <a:ext cx="897986" cy="6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Google Shape;684;p81"/>
          <p:cNvPicPr preferRelativeResize="0"/>
          <p:nvPr/>
        </p:nvPicPr>
        <p:blipFill rotWithShape="1">
          <a:blip r:embed="rId3">
            <a:alphaModFix/>
          </a:blip>
          <a:srcRect l="3042" r="3042"/>
          <a:stretch/>
        </p:blipFill>
        <p:spPr>
          <a:xfrm>
            <a:off x="1796175" y="2236475"/>
            <a:ext cx="8648607" cy="64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81"/>
          <p:cNvPicPr preferRelativeResize="0"/>
          <p:nvPr/>
        </p:nvPicPr>
        <p:blipFill rotWithShape="1">
          <a:blip r:embed="rId4">
            <a:alphaModFix/>
          </a:blip>
          <a:srcRect r="-1040"/>
          <a:stretch/>
        </p:blipFill>
        <p:spPr>
          <a:xfrm>
            <a:off x="1796175" y="2236475"/>
            <a:ext cx="9336199" cy="65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81"/>
          <p:cNvSpPr/>
          <p:nvPr/>
        </p:nvSpPr>
        <p:spPr>
          <a:xfrm>
            <a:off x="387300" y="813107"/>
            <a:ext cx="12051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Kort over læringsaktiviteter</a:t>
            </a:r>
            <a:endParaRPr sz="36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81"/>
          <p:cNvSpPr/>
          <p:nvPr/>
        </p:nvSpPr>
        <p:spPr>
          <a:xfrm>
            <a:off x="261176" y="158810"/>
            <a:ext cx="12360300" cy="64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ABC metoden</a:t>
            </a:r>
            <a:endParaRPr/>
          </a:p>
        </p:txBody>
      </p:sp>
      <p:pic>
        <p:nvPicPr>
          <p:cNvPr id="688" name="Google Shape;688;p81" descr="Absalon_Logo_RGB.png"/>
          <p:cNvPicPr preferRelativeResize="0"/>
          <p:nvPr/>
        </p:nvPicPr>
        <p:blipFill rotWithShape="1">
          <a:blip r:embed="rId5">
            <a:alphaModFix/>
          </a:blip>
          <a:srcRect b="34447"/>
          <a:stretch/>
        </p:blipFill>
        <p:spPr>
          <a:xfrm>
            <a:off x="11989741" y="179175"/>
            <a:ext cx="637349" cy="6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81"/>
          <p:cNvPicPr preferRelativeResize="0"/>
          <p:nvPr/>
        </p:nvPicPr>
        <p:blipFill rotWithShape="1">
          <a:blip r:embed="rId6">
            <a:alphaModFix/>
          </a:blip>
          <a:srcRect r="55644"/>
          <a:stretch/>
        </p:blipFill>
        <p:spPr>
          <a:xfrm>
            <a:off x="261175" y="158800"/>
            <a:ext cx="897986" cy="6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82"/>
          <p:cNvPicPr preferRelativeResize="0"/>
          <p:nvPr/>
        </p:nvPicPr>
        <p:blipFill rotWithShape="1">
          <a:blip r:embed="rId3">
            <a:alphaModFix/>
          </a:blip>
          <a:srcRect l="3157" r="3157"/>
          <a:stretch/>
        </p:blipFill>
        <p:spPr>
          <a:xfrm>
            <a:off x="1796175" y="2236475"/>
            <a:ext cx="8627142" cy="64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82"/>
          <p:cNvPicPr preferRelativeResize="0"/>
          <p:nvPr/>
        </p:nvPicPr>
        <p:blipFill rotWithShape="1">
          <a:blip r:embed="rId4">
            <a:alphaModFix/>
          </a:blip>
          <a:srcRect r="-2480"/>
          <a:stretch/>
        </p:blipFill>
        <p:spPr>
          <a:xfrm>
            <a:off x="1796175" y="2236475"/>
            <a:ext cx="9436300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82"/>
          <p:cNvSpPr/>
          <p:nvPr/>
        </p:nvSpPr>
        <p:spPr>
          <a:xfrm>
            <a:off x="387300" y="813107"/>
            <a:ext cx="12051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Kort over læringsaktiviteter</a:t>
            </a:r>
            <a:endParaRPr sz="36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82"/>
          <p:cNvSpPr/>
          <p:nvPr/>
        </p:nvSpPr>
        <p:spPr>
          <a:xfrm>
            <a:off x="261176" y="158810"/>
            <a:ext cx="12360300" cy="64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ABC metoden</a:t>
            </a:r>
            <a:endParaRPr/>
          </a:p>
        </p:txBody>
      </p:sp>
      <p:pic>
        <p:nvPicPr>
          <p:cNvPr id="698" name="Google Shape;698;p82" descr="Absalon_Logo_RGB.png"/>
          <p:cNvPicPr preferRelativeResize="0"/>
          <p:nvPr/>
        </p:nvPicPr>
        <p:blipFill rotWithShape="1">
          <a:blip r:embed="rId5">
            <a:alphaModFix/>
          </a:blip>
          <a:srcRect b="34447"/>
          <a:stretch/>
        </p:blipFill>
        <p:spPr>
          <a:xfrm>
            <a:off x="11989741" y="179175"/>
            <a:ext cx="637349" cy="6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82"/>
          <p:cNvPicPr preferRelativeResize="0"/>
          <p:nvPr/>
        </p:nvPicPr>
        <p:blipFill rotWithShape="1">
          <a:blip r:embed="rId6">
            <a:alphaModFix/>
          </a:blip>
          <a:srcRect r="55644"/>
          <a:stretch/>
        </p:blipFill>
        <p:spPr>
          <a:xfrm>
            <a:off x="261175" y="158800"/>
            <a:ext cx="897986" cy="6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2197" y="7846918"/>
            <a:ext cx="807893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83"/>
          <p:cNvPicPr preferRelativeResize="0"/>
          <p:nvPr/>
        </p:nvPicPr>
        <p:blipFill rotWithShape="1">
          <a:blip r:embed="rId4">
            <a:alphaModFix/>
          </a:blip>
          <a:srcRect l="2927" r="2927"/>
          <a:stretch/>
        </p:blipFill>
        <p:spPr>
          <a:xfrm>
            <a:off x="1796175" y="2263810"/>
            <a:ext cx="8617567" cy="644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6175" y="2232425"/>
            <a:ext cx="9176124" cy="6456776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83"/>
          <p:cNvSpPr/>
          <p:nvPr/>
        </p:nvSpPr>
        <p:spPr>
          <a:xfrm>
            <a:off x="387300" y="813107"/>
            <a:ext cx="12051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Kort over læringsaktiviteter</a:t>
            </a:r>
            <a:endParaRPr sz="36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83"/>
          <p:cNvSpPr/>
          <p:nvPr/>
        </p:nvSpPr>
        <p:spPr>
          <a:xfrm>
            <a:off x="261176" y="158810"/>
            <a:ext cx="12360300" cy="64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ABC metoden</a:t>
            </a:r>
            <a:endParaRPr/>
          </a:p>
        </p:txBody>
      </p:sp>
      <p:pic>
        <p:nvPicPr>
          <p:cNvPr id="709" name="Google Shape;709;p83" descr="Absalon_Logo_RGB.png"/>
          <p:cNvPicPr preferRelativeResize="0"/>
          <p:nvPr/>
        </p:nvPicPr>
        <p:blipFill rotWithShape="1">
          <a:blip r:embed="rId6">
            <a:alphaModFix/>
          </a:blip>
          <a:srcRect b="34447"/>
          <a:stretch/>
        </p:blipFill>
        <p:spPr>
          <a:xfrm>
            <a:off x="11989741" y="179175"/>
            <a:ext cx="637349" cy="6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83"/>
          <p:cNvPicPr preferRelativeResize="0"/>
          <p:nvPr/>
        </p:nvPicPr>
        <p:blipFill rotWithShape="1">
          <a:blip r:embed="rId7">
            <a:alphaModFix/>
          </a:blip>
          <a:srcRect r="55644"/>
          <a:stretch/>
        </p:blipFill>
        <p:spPr>
          <a:xfrm>
            <a:off x="261175" y="158800"/>
            <a:ext cx="897986" cy="6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84"/>
          <p:cNvSpPr/>
          <p:nvPr/>
        </p:nvSpPr>
        <p:spPr>
          <a:xfrm>
            <a:off x="177086" y="689028"/>
            <a:ext cx="3960000" cy="3264000"/>
          </a:xfrm>
          <a:prstGeom prst="rect">
            <a:avLst/>
          </a:prstGeom>
          <a:solidFill>
            <a:srgbClr val="F880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84"/>
          <p:cNvSpPr/>
          <p:nvPr/>
        </p:nvSpPr>
        <p:spPr>
          <a:xfrm>
            <a:off x="342913" y="130320"/>
            <a:ext cx="1205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Læringsaktiviteter                   V: Visuel læring      A: Kan bedømmes (formativ eller summativ)</a:t>
            </a:r>
            <a:endParaRPr sz="24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84"/>
          <p:cNvSpPr/>
          <p:nvPr/>
        </p:nvSpPr>
        <p:spPr>
          <a:xfrm>
            <a:off x="716101" y="670888"/>
            <a:ext cx="2468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Undersøgelse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84"/>
          <p:cNvSpPr/>
          <p:nvPr/>
        </p:nvSpPr>
        <p:spPr>
          <a:xfrm>
            <a:off x="4424488" y="689030"/>
            <a:ext cx="3960000" cy="2683500"/>
          </a:xfrm>
          <a:prstGeom prst="rect">
            <a:avLst/>
          </a:prstGeom>
          <a:solidFill>
            <a:srgbClr val="BB98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84"/>
          <p:cNvSpPr/>
          <p:nvPr/>
        </p:nvSpPr>
        <p:spPr>
          <a:xfrm>
            <a:off x="8657636" y="689029"/>
            <a:ext cx="3960000" cy="8592300"/>
          </a:xfrm>
          <a:prstGeom prst="rect">
            <a:avLst/>
          </a:prstGeom>
          <a:solidFill>
            <a:srgbClr val="BDEA7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84"/>
          <p:cNvSpPr/>
          <p:nvPr/>
        </p:nvSpPr>
        <p:spPr>
          <a:xfrm>
            <a:off x="8671890" y="1258660"/>
            <a:ext cx="3971700" cy="7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Interviewe en ekspert (video/forum/chat) V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Litteraturreview og kritik (forum/blog/wiki) V/A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Multiple choice - formativ m. auto. feedback V/A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Udvikle et delt ressourcebibliotek (database/ordliste/wiki)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Vise/demonstrere læring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udstillinger,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posters,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præsentationer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Portfoli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ItsLearning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studie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(forum, lesson)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Sammenfattende opgaver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(uploade te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kst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individu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lt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uppe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Hurtige eksamensspørgsmål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(forum)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Konceptkortlægning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kstern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V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Optag video af præsentation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(medi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Lydkommentarer til præsentation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medie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Skype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eller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virtu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elt klasserum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'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live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'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Lave eller give en præsentation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ekstern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 blog (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ekstern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Lave en rapport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ekstern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Lave en analyse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ekstern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studie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V/A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Avancerede rollespil – du er eksperten V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Handlingsplan for arbejdspladsen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Handlingsplan for fremtidige studier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V/A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Forskning / data analyse – skrive en artikel V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Forberede en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professional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instruktion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Oprette/udføre en case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(stud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ie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Opretet et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podcast (medi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V/A 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Arbejdsopgave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(blog/r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pport)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Interviewe profession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elle kolleger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V/A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Lede et gruppeprojekt V/A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84"/>
          <p:cNvSpPr/>
          <p:nvPr/>
        </p:nvSpPr>
        <p:spPr>
          <a:xfrm>
            <a:off x="4424455" y="677975"/>
            <a:ext cx="396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Øvelse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84"/>
          <p:cNvSpPr/>
          <p:nvPr/>
        </p:nvSpPr>
        <p:spPr>
          <a:xfrm>
            <a:off x="9695860" y="692180"/>
            <a:ext cx="178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Produktion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84"/>
          <p:cNvSpPr txBox="1"/>
          <p:nvPr/>
        </p:nvSpPr>
        <p:spPr>
          <a:xfrm>
            <a:off x="177086" y="1272998"/>
            <a:ext cx="3960000" cy="23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s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øgning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(forum, wiki) V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Åbne lærings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ressource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eksterne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Litteratur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reviews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kritik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Felt- og laboratorieobservationer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(media/blog/wiki) V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Problemløsning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Forskning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data analys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skrive en artikel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Lede en projektbruppe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84"/>
          <p:cNvSpPr txBox="1"/>
          <p:nvPr/>
        </p:nvSpPr>
        <p:spPr>
          <a:xfrm>
            <a:off x="4417387" y="1281964"/>
            <a:ext cx="3960000" cy="17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Multiple choice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formativ m. auto. feedback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rollespil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(forum, virtu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klassehold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Reflekterende opgaver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gr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uppe/individuel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-studier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(forum, le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ktion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Hurtige eksamensspørgsmål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(forum)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Avancerede rollespil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du er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eksperten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84"/>
          <p:cNvSpPr/>
          <p:nvPr/>
        </p:nvSpPr>
        <p:spPr>
          <a:xfrm>
            <a:off x="177086" y="4472134"/>
            <a:ext cx="3960000" cy="3640800"/>
          </a:xfrm>
          <a:prstGeom prst="rect">
            <a:avLst/>
          </a:prstGeom>
          <a:solidFill>
            <a:srgbClr val="A1F5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84"/>
          <p:cNvSpPr/>
          <p:nvPr/>
        </p:nvSpPr>
        <p:spPr>
          <a:xfrm>
            <a:off x="177174" y="4500650"/>
            <a:ext cx="396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Videnstilegnelse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84"/>
          <p:cNvSpPr txBox="1"/>
          <p:nvPr/>
        </p:nvSpPr>
        <p:spPr>
          <a:xfrm>
            <a:off x="177086" y="5020241"/>
            <a:ext cx="3960000" cy="27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Vejledt læsning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bibliotekskilder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Åbne lærings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ressources (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ekstern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Podcast (medi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V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(virtu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klasserum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V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Q&amp;A forum (forum,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hvor underviser besvarer studerendes spørgsmål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V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Video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undervisning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(webcast),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YouTube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-videoer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ekstern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elt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/lab observatio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ner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(media/blog/wiki) V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Multiple choice - formativ m. auto. feedback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Portfoli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ItsLearning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V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84"/>
          <p:cNvSpPr/>
          <p:nvPr/>
        </p:nvSpPr>
        <p:spPr>
          <a:xfrm>
            <a:off x="4428162" y="3494076"/>
            <a:ext cx="3960000" cy="25860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84"/>
          <p:cNvSpPr/>
          <p:nvPr/>
        </p:nvSpPr>
        <p:spPr>
          <a:xfrm>
            <a:off x="5297865" y="3554733"/>
            <a:ext cx="2144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Kollaboration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84"/>
          <p:cNvSpPr txBox="1"/>
          <p:nvPr/>
        </p:nvSpPr>
        <p:spPr>
          <a:xfrm>
            <a:off x="4403130" y="4212513"/>
            <a:ext cx="39600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llaborative wiki - hvad ved vi om ...?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Udvikle et delt ressourcebibliotek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(database/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ordliste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/wiki) V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net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værk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deltagelse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ekstern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V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Interessegrupper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deler et særligt emne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(forum) V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Vejlede andre studerende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</a:t>
            </a: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84"/>
          <p:cNvSpPr/>
          <p:nvPr/>
        </p:nvSpPr>
        <p:spPr>
          <a:xfrm>
            <a:off x="4424488" y="6208658"/>
            <a:ext cx="3960000" cy="3278700"/>
          </a:xfrm>
          <a:prstGeom prst="rect">
            <a:avLst/>
          </a:prstGeom>
          <a:solidFill>
            <a:srgbClr val="7AA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84"/>
          <p:cNvSpPr/>
          <p:nvPr/>
        </p:nvSpPr>
        <p:spPr>
          <a:xfrm>
            <a:off x="4438744" y="6850564"/>
            <a:ext cx="3971700" cy="26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Interviewe en ekspert (forum/chat) V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Webinar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(virtu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lt 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klasserum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V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Opstille svar/eksempler fra tidligere arbejde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(forum) V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Analysere chat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beskeder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(løbende e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ller upload)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Reflektere på j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ob/professio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(blog) V/A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</a:t>
            </a: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uppediskussion på emne eller problem 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(chat/blog/wiki) V/A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Sociale netværk – deltagelse (ekstern) V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Reflekterende opgaver – gruppe/individuel  V/A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Interessegrupper  - deler et særligt emne (forum) V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Lede et gruppeprojekt V/A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84"/>
          <p:cNvSpPr/>
          <p:nvPr/>
        </p:nvSpPr>
        <p:spPr>
          <a:xfrm>
            <a:off x="5462714" y="6266166"/>
            <a:ext cx="1712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Diskussion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4" name="Google Shape;734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6521" y="8289502"/>
            <a:ext cx="1176618" cy="1077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287" y="8292438"/>
            <a:ext cx="1199289" cy="1077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0340" y="8238548"/>
            <a:ext cx="1403011" cy="1240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85"/>
          <p:cNvSpPr/>
          <p:nvPr/>
        </p:nvSpPr>
        <p:spPr>
          <a:xfrm>
            <a:off x="157897" y="100031"/>
            <a:ext cx="12520434" cy="93684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85"/>
          <p:cNvSpPr/>
          <p:nvPr/>
        </p:nvSpPr>
        <p:spPr>
          <a:xfrm>
            <a:off x="1252634" y="798641"/>
            <a:ext cx="10993758" cy="41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43" name="Google Shape;743;p85"/>
          <p:cNvCxnSpPr/>
          <p:nvPr/>
        </p:nvCxnSpPr>
        <p:spPr>
          <a:xfrm rot="10800000" flipH="1">
            <a:off x="11151423" y="7822571"/>
            <a:ext cx="1076174" cy="13817"/>
          </a:xfrm>
          <a:prstGeom prst="straightConnector1">
            <a:avLst/>
          </a:prstGeom>
          <a:noFill/>
          <a:ln w="31750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4" name="Google Shape;744;p85"/>
          <p:cNvSpPr txBox="1"/>
          <p:nvPr/>
        </p:nvSpPr>
        <p:spPr>
          <a:xfrm>
            <a:off x="223890" y="76704"/>
            <a:ext cx="12207579" cy="29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Connected curriculum dimensions of connectivity and learning process modelling (the Conversational framework) connections </a:t>
            </a:r>
            <a:endParaRPr sz="13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85"/>
          <p:cNvSpPr/>
          <p:nvPr/>
        </p:nvSpPr>
        <p:spPr>
          <a:xfrm>
            <a:off x="8220806" y="4226678"/>
            <a:ext cx="3014858" cy="692586"/>
          </a:xfrm>
          <a:custGeom>
            <a:avLst/>
            <a:gdLst/>
            <a:ahLst/>
            <a:cxnLst/>
            <a:rect l="l" t="t" r="r" b="b"/>
            <a:pathLst>
              <a:path w="4298839" h="1074709" extrusionOk="0">
                <a:moveTo>
                  <a:pt x="0" y="0"/>
                </a:moveTo>
                <a:lnTo>
                  <a:pt x="4298839" y="0"/>
                </a:lnTo>
                <a:lnTo>
                  <a:pt x="4298839" y="1074709"/>
                </a:lnTo>
                <a:lnTo>
                  <a:pt x="0" y="107470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70200" tIns="270200" rIns="270200" bIns="2702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85"/>
          <p:cNvSpPr txBox="1"/>
          <p:nvPr/>
        </p:nvSpPr>
        <p:spPr>
          <a:xfrm>
            <a:off x="11077448" y="7570068"/>
            <a:ext cx="1737308" cy="1892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Learning types</a:t>
            </a:r>
            <a:endParaRPr/>
          </a:p>
          <a:p>
            <a:pPr marL="171430" marR="0" lvl="0" indent="-17143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3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cquisition </a:t>
            </a:r>
            <a:endParaRPr/>
          </a:p>
          <a:p>
            <a:pPr marL="171430" marR="0" lvl="0" indent="-17143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3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30" marR="0" lvl="0" indent="-17143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3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Discussion 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30" marR="0" lvl="0" indent="-17143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3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Investigation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30" marR="0" lvl="0" indent="-17143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3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Practice 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30" marR="0" lvl="0" indent="-17143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</a:pPr>
            <a:r>
              <a:rPr lang="en-US" sz="13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/>
          </a:p>
          <a:p>
            <a:pPr marL="171430" marR="0" lvl="0" indent="-888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7" name="Google Shape;747;p85"/>
          <p:cNvPicPr preferRelativeResize="0"/>
          <p:nvPr/>
        </p:nvPicPr>
        <p:blipFill rotWithShape="1">
          <a:blip r:embed="rId3">
            <a:alphaModFix/>
          </a:blip>
          <a:srcRect l="7129" t="5399" r="5287"/>
          <a:stretch/>
        </p:blipFill>
        <p:spPr>
          <a:xfrm>
            <a:off x="2353340" y="1582283"/>
            <a:ext cx="6057822" cy="6902601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85"/>
          <p:cNvSpPr/>
          <p:nvPr/>
        </p:nvSpPr>
        <p:spPr>
          <a:xfrm rot="-188534">
            <a:off x="5442340" y="8286411"/>
            <a:ext cx="1130571" cy="1038877"/>
          </a:xfrm>
          <a:custGeom>
            <a:avLst/>
            <a:gdLst/>
            <a:ahLst/>
            <a:cxnLst/>
            <a:rect l="l" t="t" r="r" b="b"/>
            <a:pathLst>
              <a:path w="1612064" h="1612064" extrusionOk="0">
                <a:moveTo>
                  <a:pt x="0" y="806032"/>
                </a:moveTo>
                <a:cubicBezTo>
                  <a:pt x="0" y="360873"/>
                  <a:pt x="360873" y="0"/>
                  <a:pt x="806032" y="0"/>
                </a:cubicBezTo>
                <a:cubicBezTo>
                  <a:pt x="1251191" y="0"/>
                  <a:pt x="1612064" y="360873"/>
                  <a:pt x="1612064" y="806032"/>
                </a:cubicBezTo>
                <a:cubicBezTo>
                  <a:pt x="1612064" y="1251191"/>
                  <a:pt x="1251191" y="1612064"/>
                  <a:pt x="806032" y="1612064"/>
                </a:cubicBezTo>
                <a:cubicBezTo>
                  <a:pt x="360873" y="1612064"/>
                  <a:pt x="0" y="1251191"/>
                  <a:pt x="0" y="806032"/>
                </a:cubicBezTo>
                <a:close/>
              </a:path>
            </a:pathLst>
          </a:custGeom>
          <a:solidFill>
            <a:srgbClr val="BFAAFC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6350" tIns="256350" rIns="256350" bIns="2563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Øvelse</a:t>
            </a:r>
            <a:endParaRPr/>
          </a:p>
        </p:txBody>
      </p:sp>
      <p:sp>
        <p:nvSpPr>
          <p:cNvPr id="749" name="Google Shape;749;p85"/>
          <p:cNvSpPr/>
          <p:nvPr/>
        </p:nvSpPr>
        <p:spPr>
          <a:xfrm rot="-595899">
            <a:off x="4395623" y="8329416"/>
            <a:ext cx="1130571" cy="1038877"/>
          </a:xfrm>
          <a:custGeom>
            <a:avLst/>
            <a:gdLst/>
            <a:ahLst/>
            <a:cxnLst/>
            <a:rect l="l" t="t" r="r" b="b"/>
            <a:pathLst>
              <a:path w="1612064" h="1612064" extrusionOk="0">
                <a:moveTo>
                  <a:pt x="0" y="806032"/>
                </a:moveTo>
                <a:cubicBezTo>
                  <a:pt x="0" y="360873"/>
                  <a:pt x="360873" y="0"/>
                  <a:pt x="806032" y="0"/>
                </a:cubicBezTo>
                <a:cubicBezTo>
                  <a:pt x="1251191" y="0"/>
                  <a:pt x="1612064" y="360873"/>
                  <a:pt x="1612064" y="806032"/>
                </a:cubicBezTo>
                <a:cubicBezTo>
                  <a:pt x="1612064" y="1251191"/>
                  <a:pt x="1251191" y="1612064"/>
                  <a:pt x="806032" y="1612064"/>
                </a:cubicBezTo>
                <a:cubicBezTo>
                  <a:pt x="360873" y="1612064"/>
                  <a:pt x="0" y="1251191"/>
                  <a:pt x="0" y="806032"/>
                </a:cubicBezTo>
                <a:close/>
              </a:path>
            </a:pathLst>
          </a:custGeom>
          <a:solidFill>
            <a:srgbClr val="FFD96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6350" tIns="256350" rIns="256350" bIns="2563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Kollaboration</a:t>
            </a:r>
            <a:endParaRPr/>
          </a:p>
        </p:txBody>
      </p:sp>
      <p:sp>
        <p:nvSpPr>
          <p:cNvPr id="750" name="Google Shape;750;p85"/>
          <p:cNvSpPr/>
          <p:nvPr/>
        </p:nvSpPr>
        <p:spPr>
          <a:xfrm rot="-10774621">
            <a:off x="3688775" y="7679748"/>
            <a:ext cx="3517335" cy="1683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84" y="34175"/>
                </a:moveTo>
                <a:lnTo>
                  <a:pt x="584" y="34175"/>
                </a:lnTo>
                <a:cubicBezTo>
                  <a:pt x="-2679" y="22567"/>
                  <a:pt x="7879" y="11072"/>
                  <a:pt x="27615" y="4745"/>
                </a:cubicBezTo>
                <a:cubicBezTo>
                  <a:pt x="47351" y="-1582"/>
                  <a:pt x="72649" y="-1582"/>
                  <a:pt x="92385" y="4745"/>
                </a:cubicBezTo>
                <a:cubicBezTo>
                  <a:pt x="112121" y="11072"/>
                  <a:pt x="122679" y="22567"/>
                  <a:pt x="119416" y="34175"/>
                </a:cubicBezTo>
                <a:lnTo>
                  <a:pt x="74854" y="113544"/>
                </a:lnTo>
                <a:cubicBezTo>
                  <a:pt x="73813" y="117246"/>
                  <a:pt x="67478" y="120000"/>
                  <a:pt x="60000" y="120000"/>
                </a:cubicBezTo>
                <a:cubicBezTo>
                  <a:pt x="52522" y="120000"/>
                  <a:pt x="46187" y="117246"/>
                  <a:pt x="45146" y="113544"/>
                </a:cubicBezTo>
                <a:close/>
                <a:moveTo>
                  <a:pt x="2871" y="30000"/>
                </a:moveTo>
                <a:lnTo>
                  <a:pt x="2871" y="30000"/>
                </a:lnTo>
                <a:cubicBezTo>
                  <a:pt x="2871" y="43255"/>
                  <a:pt x="28449" y="54000"/>
                  <a:pt x="60000" y="54000"/>
                </a:cubicBezTo>
                <a:cubicBezTo>
                  <a:pt x="91551" y="54000"/>
                  <a:pt x="117129" y="43255"/>
                  <a:pt x="117129" y="30000"/>
                </a:cubicBezTo>
                <a:cubicBezTo>
                  <a:pt x="117129" y="16745"/>
                  <a:pt x="91551" y="6000"/>
                  <a:pt x="60000" y="6000"/>
                </a:cubicBezTo>
                <a:cubicBezTo>
                  <a:pt x="28449" y="6000"/>
                  <a:pt x="2871" y="16745"/>
                  <a:pt x="2871" y="30000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 w="9525" cap="flat" cmpd="sng">
            <a:solidFill>
              <a:srgbClr val="599B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85"/>
          <p:cNvSpPr/>
          <p:nvPr/>
        </p:nvSpPr>
        <p:spPr>
          <a:xfrm rot="-783712">
            <a:off x="1038167" y="6388576"/>
            <a:ext cx="1130571" cy="1038877"/>
          </a:xfrm>
          <a:custGeom>
            <a:avLst/>
            <a:gdLst/>
            <a:ahLst/>
            <a:cxnLst/>
            <a:rect l="l" t="t" r="r" b="b"/>
            <a:pathLst>
              <a:path w="1612064" h="1612064" extrusionOk="0">
                <a:moveTo>
                  <a:pt x="0" y="806032"/>
                </a:moveTo>
                <a:cubicBezTo>
                  <a:pt x="0" y="360873"/>
                  <a:pt x="360873" y="0"/>
                  <a:pt x="806032" y="0"/>
                </a:cubicBezTo>
                <a:cubicBezTo>
                  <a:pt x="1251191" y="0"/>
                  <a:pt x="1612064" y="360873"/>
                  <a:pt x="1612064" y="806032"/>
                </a:cubicBezTo>
                <a:cubicBezTo>
                  <a:pt x="1612064" y="1251191"/>
                  <a:pt x="1251191" y="1612064"/>
                  <a:pt x="806032" y="1612064"/>
                </a:cubicBezTo>
                <a:cubicBezTo>
                  <a:pt x="360873" y="1612064"/>
                  <a:pt x="0" y="1251191"/>
                  <a:pt x="0" y="806032"/>
                </a:cubicBezTo>
                <a:close/>
              </a:path>
            </a:pathLst>
          </a:custGeom>
          <a:solidFill>
            <a:srgbClr val="BDEA7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6350" tIns="256350" rIns="256350" bIns="2563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Produktion</a:t>
            </a:r>
            <a:endParaRPr/>
          </a:p>
        </p:txBody>
      </p:sp>
      <p:sp>
        <p:nvSpPr>
          <p:cNvPr id="752" name="Google Shape;752;p85"/>
          <p:cNvSpPr/>
          <p:nvPr/>
        </p:nvSpPr>
        <p:spPr>
          <a:xfrm rot="-783712">
            <a:off x="448434" y="5593707"/>
            <a:ext cx="1130571" cy="1038877"/>
          </a:xfrm>
          <a:custGeom>
            <a:avLst/>
            <a:gdLst/>
            <a:ahLst/>
            <a:cxnLst/>
            <a:rect l="l" t="t" r="r" b="b"/>
            <a:pathLst>
              <a:path w="1612064" h="1612064" extrusionOk="0">
                <a:moveTo>
                  <a:pt x="0" y="806032"/>
                </a:moveTo>
                <a:cubicBezTo>
                  <a:pt x="0" y="360873"/>
                  <a:pt x="360873" y="0"/>
                  <a:pt x="806032" y="0"/>
                </a:cubicBezTo>
                <a:cubicBezTo>
                  <a:pt x="1251191" y="0"/>
                  <a:pt x="1612064" y="360873"/>
                  <a:pt x="1612064" y="806032"/>
                </a:cubicBezTo>
                <a:cubicBezTo>
                  <a:pt x="1612064" y="1251191"/>
                  <a:pt x="1251191" y="1612064"/>
                  <a:pt x="806032" y="1612064"/>
                </a:cubicBezTo>
                <a:cubicBezTo>
                  <a:pt x="360873" y="1612064"/>
                  <a:pt x="0" y="1251191"/>
                  <a:pt x="0" y="806032"/>
                </a:cubicBezTo>
                <a:close/>
              </a:path>
            </a:pathLst>
          </a:custGeom>
          <a:solidFill>
            <a:srgbClr val="7AAEEA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6350" tIns="256350" rIns="256350" bIns="2563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Diskussion</a:t>
            </a:r>
            <a:endParaRPr/>
          </a:p>
        </p:txBody>
      </p:sp>
      <p:sp>
        <p:nvSpPr>
          <p:cNvPr id="753" name="Google Shape;753;p85"/>
          <p:cNvSpPr/>
          <p:nvPr/>
        </p:nvSpPr>
        <p:spPr>
          <a:xfrm rot="-6694899">
            <a:off x="2801" y="5953727"/>
            <a:ext cx="3517335" cy="180634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84" y="34175"/>
                </a:moveTo>
                <a:lnTo>
                  <a:pt x="584" y="34175"/>
                </a:lnTo>
                <a:cubicBezTo>
                  <a:pt x="-2679" y="22567"/>
                  <a:pt x="7879" y="11072"/>
                  <a:pt x="27615" y="4745"/>
                </a:cubicBezTo>
                <a:cubicBezTo>
                  <a:pt x="47351" y="-1582"/>
                  <a:pt x="72649" y="-1582"/>
                  <a:pt x="92385" y="4745"/>
                </a:cubicBezTo>
                <a:cubicBezTo>
                  <a:pt x="112121" y="11072"/>
                  <a:pt x="122679" y="22567"/>
                  <a:pt x="119416" y="34175"/>
                </a:cubicBezTo>
                <a:lnTo>
                  <a:pt x="74854" y="113544"/>
                </a:lnTo>
                <a:cubicBezTo>
                  <a:pt x="73813" y="117246"/>
                  <a:pt x="67478" y="120000"/>
                  <a:pt x="60000" y="120000"/>
                </a:cubicBezTo>
                <a:cubicBezTo>
                  <a:pt x="52522" y="120000"/>
                  <a:pt x="46187" y="117246"/>
                  <a:pt x="45146" y="113544"/>
                </a:cubicBezTo>
                <a:close/>
                <a:moveTo>
                  <a:pt x="3081" y="30000"/>
                </a:moveTo>
                <a:lnTo>
                  <a:pt x="3081" y="30000"/>
                </a:lnTo>
                <a:cubicBezTo>
                  <a:pt x="3081" y="43255"/>
                  <a:pt x="28565" y="54000"/>
                  <a:pt x="60000" y="54000"/>
                </a:cubicBezTo>
                <a:cubicBezTo>
                  <a:pt x="91435" y="54000"/>
                  <a:pt x="116919" y="43255"/>
                  <a:pt x="116919" y="30000"/>
                </a:cubicBezTo>
                <a:cubicBezTo>
                  <a:pt x="116919" y="16745"/>
                  <a:pt x="91435" y="6000"/>
                  <a:pt x="60000" y="6000"/>
                </a:cubicBezTo>
                <a:cubicBezTo>
                  <a:pt x="28565" y="6000"/>
                  <a:pt x="3081" y="16745"/>
                  <a:pt x="3081" y="30000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 w="9525" cap="flat" cmpd="sng">
            <a:solidFill>
              <a:srgbClr val="599B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85"/>
          <p:cNvSpPr/>
          <p:nvPr/>
        </p:nvSpPr>
        <p:spPr>
          <a:xfrm rot="-1688957">
            <a:off x="1742766" y="1726812"/>
            <a:ext cx="1130571" cy="1038877"/>
          </a:xfrm>
          <a:custGeom>
            <a:avLst/>
            <a:gdLst/>
            <a:ahLst/>
            <a:cxnLst/>
            <a:rect l="l" t="t" r="r" b="b"/>
            <a:pathLst>
              <a:path w="1612064" h="1612064" extrusionOk="0">
                <a:moveTo>
                  <a:pt x="0" y="806032"/>
                </a:moveTo>
                <a:cubicBezTo>
                  <a:pt x="0" y="360873"/>
                  <a:pt x="360873" y="0"/>
                  <a:pt x="806032" y="0"/>
                </a:cubicBezTo>
                <a:cubicBezTo>
                  <a:pt x="1251191" y="0"/>
                  <a:pt x="1612064" y="360873"/>
                  <a:pt x="1612064" y="806032"/>
                </a:cubicBezTo>
                <a:cubicBezTo>
                  <a:pt x="1612064" y="1251191"/>
                  <a:pt x="1251191" y="1612064"/>
                  <a:pt x="806032" y="1612064"/>
                </a:cubicBezTo>
                <a:cubicBezTo>
                  <a:pt x="360873" y="1612064"/>
                  <a:pt x="0" y="1251191"/>
                  <a:pt x="0" y="806032"/>
                </a:cubicBezTo>
                <a:close/>
              </a:path>
            </a:pathLst>
          </a:custGeom>
          <a:solidFill>
            <a:srgbClr val="7AAEEA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6350" tIns="256350" rIns="256350" bIns="2563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Diskussion</a:t>
            </a:r>
            <a:endParaRPr/>
          </a:p>
        </p:txBody>
      </p:sp>
      <p:sp>
        <p:nvSpPr>
          <p:cNvPr id="755" name="Google Shape;755;p85"/>
          <p:cNvSpPr/>
          <p:nvPr/>
        </p:nvSpPr>
        <p:spPr>
          <a:xfrm rot="-2096322">
            <a:off x="1116488" y="2512215"/>
            <a:ext cx="1130571" cy="1038877"/>
          </a:xfrm>
          <a:custGeom>
            <a:avLst/>
            <a:gdLst/>
            <a:ahLst/>
            <a:cxnLst/>
            <a:rect l="l" t="t" r="r" b="b"/>
            <a:pathLst>
              <a:path w="1612064" h="1612064" extrusionOk="0">
                <a:moveTo>
                  <a:pt x="0" y="806032"/>
                </a:moveTo>
                <a:cubicBezTo>
                  <a:pt x="0" y="360873"/>
                  <a:pt x="360873" y="0"/>
                  <a:pt x="806032" y="0"/>
                </a:cubicBezTo>
                <a:cubicBezTo>
                  <a:pt x="1251191" y="0"/>
                  <a:pt x="1612064" y="360873"/>
                  <a:pt x="1612064" y="806032"/>
                </a:cubicBezTo>
                <a:cubicBezTo>
                  <a:pt x="1612064" y="1251191"/>
                  <a:pt x="1251191" y="1612064"/>
                  <a:pt x="806032" y="1612064"/>
                </a:cubicBezTo>
                <a:cubicBezTo>
                  <a:pt x="360873" y="1612064"/>
                  <a:pt x="0" y="1251191"/>
                  <a:pt x="0" y="806032"/>
                </a:cubicBezTo>
                <a:close/>
              </a:path>
            </a:pathLst>
          </a:custGeom>
          <a:solidFill>
            <a:srgbClr val="FFD96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6350" tIns="256350" rIns="256350" bIns="2563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Kollaboration</a:t>
            </a:r>
            <a:endParaRPr/>
          </a:p>
        </p:txBody>
      </p:sp>
      <p:sp>
        <p:nvSpPr>
          <p:cNvPr id="756" name="Google Shape;756;p85"/>
          <p:cNvSpPr/>
          <p:nvPr/>
        </p:nvSpPr>
        <p:spPr>
          <a:xfrm rot="-2812925">
            <a:off x="540248" y="2049154"/>
            <a:ext cx="3517335" cy="1683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84" y="34175"/>
                </a:moveTo>
                <a:lnTo>
                  <a:pt x="584" y="34175"/>
                </a:lnTo>
                <a:cubicBezTo>
                  <a:pt x="-2679" y="22567"/>
                  <a:pt x="7879" y="11072"/>
                  <a:pt x="27615" y="4745"/>
                </a:cubicBezTo>
                <a:cubicBezTo>
                  <a:pt x="47351" y="-1582"/>
                  <a:pt x="72649" y="-1582"/>
                  <a:pt x="92385" y="4745"/>
                </a:cubicBezTo>
                <a:cubicBezTo>
                  <a:pt x="112121" y="11072"/>
                  <a:pt x="122679" y="22567"/>
                  <a:pt x="119416" y="34175"/>
                </a:cubicBezTo>
                <a:lnTo>
                  <a:pt x="74854" y="113544"/>
                </a:lnTo>
                <a:cubicBezTo>
                  <a:pt x="73813" y="117246"/>
                  <a:pt x="67478" y="120000"/>
                  <a:pt x="60000" y="120000"/>
                </a:cubicBezTo>
                <a:cubicBezTo>
                  <a:pt x="52522" y="120000"/>
                  <a:pt x="46187" y="117246"/>
                  <a:pt x="45146" y="113544"/>
                </a:cubicBezTo>
                <a:close/>
                <a:moveTo>
                  <a:pt x="2871" y="30000"/>
                </a:moveTo>
                <a:lnTo>
                  <a:pt x="2871" y="30000"/>
                </a:lnTo>
                <a:cubicBezTo>
                  <a:pt x="2871" y="43255"/>
                  <a:pt x="28449" y="54000"/>
                  <a:pt x="60000" y="54000"/>
                </a:cubicBezTo>
                <a:cubicBezTo>
                  <a:pt x="91551" y="54000"/>
                  <a:pt x="117129" y="43255"/>
                  <a:pt x="117129" y="30000"/>
                </a:cubicBezTo>
                <a:cubicBezTo>
                  <a:pt x="117129" y="16745"/>
                  <a:pt x="91551" y="6000"/>
                  <a:pt x="60000" y="6000"/>
                </a:cubicBezTo>
                <a:cubicBezTo>
                  <a:pt x="28449" y="6000"/>
                  <a:pt x="2871" y="16745"/>
                  <a:pt x="2871" y="30000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 w="9525" cap="flat" cmpd="sng">
            <a:solidFill>
              <a:srgbClr val="599B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85"/>
          <p:cNvSpPr/>
          <p:nvPr/>
        </p:nvSpPr>
        <p:spPr>
          <a:xfrm>
            <a:off x="8610279" y="2666117"/>
            <a:ext cx="1130571" cy="1038877"/>
          </a:xfrm>
          <a:custGeom>
            <a:avLst/>
            <a:gdLst/>
            <a:ahLst/>
            <a:cxnLst/>
            <a:rect l="l" t="t" r="r" b="b"/>
            <a:pathLst>
              <a:path w="1612064" h="1612064" extrusionOk="0">
                <a:moveTo>
                  <a:pt x="0" y="806032"/>
                </a:moveTo>
                <a:cubicBezTo>
                  <a:pt x="0" y="360873"/>
                  <a:pt x="360873" y="0"/>
                  <a:pt x="806032" y="0"/>
                </a:cubicBezTo>
                <a:cubicBezTo>
                  <a:pt x="1251191" y="0"/>
                  <a:pt x="1612064" y="360873"/>
                  <a:pt x="1612064" y="806032"/>
                </a:cubicBezTo>
                <a:cubicBezTo>
                  <a:pt x="1612064" y="1251191"/>
                  <a:pt x="1251191" y="1612064"/>
                  <a:pt x="806032" y="1612064"/>
                </a:cubicBezTo>
                <a:cubicBezTo>
                  <a:pt x="360873" y="1612064"/>
                  <a:pt x="0" y="1251191"/>
                  <a:pt x="0" y="806032"/>
                </a:cubicBezTo>
                <a:close/>
              </a:path>
            </a:pathLst>
          </a:custGeom>
          <a:solidFill>
            <a:srgbClr val="C3F2FD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6350" tIns="256350" rIns="256350" bIns="2563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Videns-tilegnelse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85"/>
          <p:cNvSpPr/>
          <p:nvPr/>
        </p:nvSpPr>
        <p:spPr>
          <a:xfrm>
            <a:off x="8196625" y="1726812"/>
            <a:ext cx="1130571" cy="1038877"/>
          </a:xfrm>
          <a:custGeom>
            <a:avLst/>
            <a:gdLst/>
            <a:ahLst/>
            <a:cxnLst/>
            <a:rect l="l" t="t" r="r" b="b"/>
            <a:pathLst>
              <a:path w="1612064" h="1612064" extrusionOk="0">
                <a:moveTo>
                  <a:pt x="0" y="806032"/>
                </a:moveTo>
                <a:cubicBezTo>
                  <a:pt x="0" y="360873"/>
                  <a:pt x="360873" y="0"/>
                  <a:pt x="806032" y="0"/>
                </a:cubicBezTo>
                <a:cubicBezTo>
                  <a:pt x="1251191" y="0"/>
                  <a:pt x="1612064" y="360873"/>
                  <a:pt x="1612064" y="806032"/>
                </a:cubicBezTo>
                <a:cubicBezTo>
                  <a:pt x="1612064" y="1251191"/>
                  <a:pt x="1251191" y="1612064"/>
                  <a:pt x="806032" y="1612064"/>
                </a:cubicBezTo>
                <a:cubicBezTo>
                  <a:pt x="360873" y="1612064"/>
                  <a:pt x="0" y="1251191"/>
                  <a:pt x="0" y="806032"/>
                </a:cubicBezTo>
                <a:close/>
              </a:path>
            </a:pathLst>
          </a:custGeom>
          <a:solidFill>
            <a:srgbClr val="F8807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6350" tIns="256350" rIns="256350" bIns="2563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Undersøgelse</a:t>
            </a:r>
            <a:endParaRPr/>
          </a:p>
        </p:txBody>
      </p:sp>
      <p:sp>
        <p:nvSpPr>
          <p:cNvPr id="759" name="Google Shape;759;p85"/>
          <p:cNvSpPr/>
          <p:nvPr/>
        </p:nvSpPr>
        <p:spPr>
          <a:xfrm rot="3670500">
            <a:off x="7118965" y="2051675"/>
            <a:ext cx="3517335" cy="170471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84" y="34175"/>
                </a:moveTo>
                <a:lnTo>
                  <a:pt x="584" y="34175"/>
                </a:lnTo>
                <a:cubicBezTo>
                  <a:pt x="-2679" y="22567"/>
                  <a:pt x="7879" y="11072"/>
                  <a:pt x="27615" y="4745"/>
                </a:cubicBezTo>
                <a:cubicBezTo>
                  <a:pt x="47351" y="-1582"/>
                  <a:pt x="72649" y="-1582"/>
                  <a:pt x="92385" y="4745"/>
                </a:cubicBezTo>
                <a:cubicBezTo>
                  <a:pt x="112121" y="11072"/>
                  <a:pt x="122679" y="22567"/>
                  <a:pt x="119416" y="34175"/>
                </a:cubicBezTo>
                <a:lnTo>
                  <a:pt x="74854" y="113544"/>
                </a:lnTo>
                <a:cubicBezTo>
                  <a:pt x="73813" y="117246"/>
                  <a:pt x="67478" y="120000"/>
                  <a:pt x="60000" y="120000"/>
                </a:cubicBezTo>
                <a:cubicBezTo>
                  <a:pt x="52522" y="120000"/>
                  <a:pt x="46187" y="117246"/>
                  <a:pt x="45146" y="113544"/>
                </a:cubicBezTo>
                <a:close/>
                <a:moveTo>
                  <a:pt x="2908" y="30000"/>
                </a:moveTo>
                <a:lnTo>
                  <a:pt x="2908" y="30000"/>
                </a:lnTo>
                <a:cubicBezTo>
                  <a:pt x="2908" y="43255"/>
                  <a:pt x="28469" y="54000"/>
                  <a:pt x="60000" y="54000"/>
                </a:cubicBezTo>
                <a:cubicBezTo>
                  <a:pt x="91531" y="54000"/>
                  <a:pt x="117092" y="43255"/>
                  <a:pt x="117092" y="30000"/>
                </a:cubicBezTo>
                <a:cubicBezTo>
                  <a:pt x="117092" y="16745"/>
                  <a:pt x="91531" y="6000"/>
                  <a:pt x="60000" y="6000"/>
                </a:cubicBezTo>
                <a:cubicBezTo>
                  <a:pt x="28469" y="6000"/>
                  <a:pt x="2908" y="16745"/>
                  <a:pt x="2908" y="30000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 w="9525" cap="flat" cmpd="sng">
            <a:solidFill>
              <a:srgbClr val="599B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85"/>
          <p:cNvSpPr/>
          <p:nvPr/>
        </p:nvSpPr>
        <p:spPr>
          <a:xfrm>
            <a:off x="8804482" y="5745930"/>
            <a:ext cx="1130571" cy="1038877"/>
          </a:xfrm>
          <a:custGeom>
            <a:avLst/>
            <a:gdLst/>
            <a:ahLst/>
            <a:cxnLst/>
            <a:rect l="l" t="t" r="r" b="b"/>
            <a:pathLst>
              <a:path w="1612064" h="1612064" extrusionOk="0">
                <a:moveTo>
                  <a:pt x="0" y="806032"/>
                </a:moveTo>
                <a:cubicBezTo>
                  <a:pt x="0" y="360873"/>
                  <a:pt x="360873" y="0"/>
                  <a:pt x="806032" y="0"/>
                </a:cubicBezTo>
                <a:cubicBezTo>
                  <a:pt x="1251191" y="0"/>
                  <a:pt x="1612064" y="360873"/>
                  <a:pt x="1612064" y="806032"/>
                </a:cubicBezTo>
                <a:cubicBezTo>
                  <a:pt x="1612064" y="1251191"/>
                  <a:pt x="1251191" y="1612064"/>
                  <a:pt x="806032" y="1612064"/>
                </a:cubicBezTo>
                <a:cubicBezTo>
                  <a:pt x="360873" y="1612064"/>
                  <a:pt x="0" y="1251191"/>
                  <a:pt x="0" y="806032"/>
                </a:cubicBezTo>
                <a:close/>
              </a:path>
            </a:pathLst>
          </a:custGeom>
          <a:solidFill>
            <a:srgbClr val="FFD96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6350" tIns="256350" rIns="256350" bIns="2563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Kollaboration</a:t>
            </a:r>
            <a:endParaRPr/>
          </a:p>
        </p:txBody>
      </p:sp>
      <p:sp>
        <p:nvSpPr>
          <p:cNvPr id="761" name="Google Shape;761;p85"/>
          <p:cNvSpPr/>
          <p:nvPr/>
        </p:nvSpPr>
        <p:spPr>
          <a:xfrm rot="583850">
            <a:off x="8485722" y="6760126"/>
            <a:ext cx="1130571" cy="1038877"/>
          </a:xfrm>
          <a:custGeom>
            <a:avLst/>
            <a:gdLst/>
            <a:ahLst/>
            <a:cxnLst/>
            <a:rect l="l" t="t" r="r" b="b"/>
            <a:pathLst>
              <a:path w="1612064" h="1612064" extrusionOk="0">
                <a:moveTo>
                  <a:pt x="0" y="806032"/>
                </a:moveTo>
                <a:cubicBezTo>
                  <a:pt x="0" y="360873"/>
                  <a:pt x="360873" y="0"/>
                  <a:pt x="806032" y="0"/>
                </a:cubicBezTo>
                <a:cubicBezTo>
                  <a:pt x="1251191" y="0"/>
                  <a:pt x="1612064" y="360873"/>
                  <a:pt x="1612064" y="806032"/>
                </a:cubicBezTo>
                <a:cubicBezTo>
                  <a:pt x="1612064" y="1251191"/>
                  <a:pt x="1251191" y="1612064"/>
                  <a:pt x="806032" y="1612064"/>
                </a:cubicBezTo>
                <a:cubicBezTo>
                  <a:pt x="360873" y="1612064"/>
                  <a:pt x="0" y="1251191"/>
                  <a:pt x="0" y="806032"/>
                </a:cubicBezTo>
                <a:close/>
              </a:path>
            </a:pathLst>
          </a:custGeom>
          <a:solidFill>
            <a:srgbClr val="7AAEEA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6350" tIns="256350" rIns="256350" bIns="2563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Disk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ussion</a:t>
            </a:r>
            <a:endParaRPr/>
          </a:p>
        </p:txBody>
      </p:sp>
      <p:sp>
        <p:nvSpPr>
          <p:cNvPr id="762" name="Google Shape;762;p85"/>
          <p:cNvSpPr/>
          <p:nvPr/>
        </p:nvSpPr>
        <p:spPr>
          <a:xfrm rot="6772390">
            <a:off x="7164605" y="5789232"/>
            <a:ext cx="3517335" cy="175396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84" y="34175"/>
                </a:moveTo>
                <a:lnTo>
                  <a:pt x="584" y="34175"/>
                </a:lnTo>
                <a:cubicBezTo>
                  <a:pt x="-2679" y="22567"/>
                  <a:pt x="7879" y="11072"/>
                  <a:pt x="27615" y="4745"/>
                </a:cubicBezTo>
                <a:cubicBezTo>
                  <a:pt x="47351" y="-1582"/>
                  <a:pt x="72649" y="-1582"/>
                  <a:pt x="92385" y="4745"/>
                </a:cubicBezTo>
                <a:cubicBezTo>
                  <a:pt x="112121" y="11072"/>
                  <a:pt x="122679" y="22567"/>
                  <a:pt x="119416" y="34175"/>
                </a:cubicBezTo>
                <a:lnTo>
                  <a:pt x="74854" y="113544"/>
                </a:lnTo>
                <a:cubicBezTo>
                  <a:pt x="73813" y="117246"/>
                  <a:pt x="67478" y="120000"/>
                  <a:pt x="60000" y="120000"/>
                </a:cubicBezTo>
                <a:cubicBezTo>
                  <a:pt x="52522" y="120000"/>
                  <a:pt x="46187" y="117246"/>
                  <a:pt x="45146" y="113544"/>
                </a:cubicBezTo>
                <a:close/>
                <a:moveTo>
                  <a:pt x="2992" y="30000"/>
                </a:moveTo>
                <a:lnTo>
                  <a:pt x="2992" y="30000"/>
                </a:lnTo>
                <a:cubicBezTo>
                  <a:pt x="2992" y="43255"/>
                  <a:pt x="28515" y="54000"/>
                  <a:pt x="60000" y="54000"/>
                </a:cubicBezTo>
                <a:cubicBezTo>
                  <a:pt x="91485" y="54000"/>
                  <a:pt x="117008" y="43255"/>
                  <a:pt x="117008" y="30000"/>
                </a:cubicBezTo>
                <a:cubicBezTo>
                  <a:pt x="117008" y="16745"/>
                  <a:pt x="91485" y="6000"/>
                  <a:pt x="60000" y="6000"/>
                </a:cubicBezTo>
                <a:cubicBezTo>
                  <a:pt x="28515" y="6000"/>
                  <a:pt x="2992" y="16745"/>
                  <a:pt x="2992" y="30000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 w="9525" cap="flat" cmpd="sng">
            <a:solidFill>
              <a:srgbClr val="599B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85"/>
          <p:cNvSpPr/>
          <p:nvPr/>
        </p:nvSpPr>
        <p:spPr>
          <a:xfrm>
            <a:off x="5321370" y="395186"/>
            <a:ext cx="1130571" cy="1038877"/>
          </a:xfrm>
          <a:custGeom>
            <a:avLst/>
            <a:gdLst/>
            <a:ahLst/>
            <a:cxnLst/>
            <a:rect l="l" t="t" r="r" b="b"/>
            <a:pathLst>
              <a:path w="1612064" h="1612064" extrusionOk="0">
                <a:moveTo>
                  <a:pt x="0" y="806032"/>
                </a:moveTo>
                <a:cubicBezTo>
                  <a:pt x="0" y="360873"/>
                  <a:pt x="360873" y="0"/>
                  <a:pt x="806032" y="0"/>
                </a:cubicBezTo>
                <a:cubicBezTo>
                  <a:pt x="1251191" y="0"/>
                  <a:pt x="1612064" y="360873"/>
                  <a:pt x="1612064" y="806032"/>
                </a:cubicBezTo>
                <a:cubicBezTo>
                  <a:pt x="1612064" y="1251191"/>
                  <a:pt x="1251191" y="1612064"/>
                  <a:pt x="806032" y="1612064"/>
                </a:cubicBezTo>
                <a:cubicBezTo>
                  <a:pt x="360873" y="1612064"/>
                  <a:pt x="0" y="1251191"/>
                  <a:pt x="0" y="806032"/>
                </a:cubicBezTo>
                <a:close/>
              </a:path>
            </a:pathLst>
          </a:custGeom>
          <a:solidFill>
            <a:srgbClr val="7AAEEA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6350" tIns="256350" rIns="256350" bIns="2563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Diskussion</a:t>
            </a:r>
            <a:endParaRPr/>
          </a:p>
        </p:txBody>
      </p:sp>
      <p:sp>
        <p:nvSpPr>
          <p:cNvPr id="764" name="Google Shape;764;p85"/>
          <p:cNvSpPr/>
          <p:nvPr/>
        </p:nvSpPr>
        <p:spPr>
          <a:xfrm rot="-407365">
            <a:off x="4193107" y="345443"/>
            <a:ext cx="1130571" cy="1038877"/>
          </a:xfrm>
          <a:custGeom>
            <a:avLst/>
            <a:gdLst/>
            <a:ahLst/>
            <a:cxnLst/>
            <a:rect l="l" t="t" r="r" b="b"/>
            <a:pathLst>
              <a:path w="1612064" h="1612064" extrusionOk="0">
                <a:moveTo>
                  <a:pt x="0" y="806032"/>
                </a:moveTo>
                <a:cubicBezTo>
                  <a:pt x="0" y="360873"/>
                  <a:pt x="360873" y="0"/>
                  <a:pt x="806032" y="0"/>
                </a:cubicBezTo>
                <a:cubicBezTo>
                  <a:pt x="1251191" y="0"/>
                  <a:pt x="1612064" y="360873"/>
                  <a:pt x="1612064" y="806032"/>
                </a:cubicBezTo>
                <a:cubicBezTo>
                  <a:pt x="1612064" y="1251191"/>
                  <a:pt x="1251191" y="1612064"/>
                  <a:pt x="806032" y="1612064"/>
                </a:cubicBezTo>
                <a:cubicBezTo>
                  <a:pt x="360873" y="1612064"/>
                  <a:pt x="0" y="1251191"/>
                  <a:pt x="0" y="806032"/>
                </a:cubicBezTo>
                <a:close/>
              </a:path>
            </a:pathLst>
          </a:custGeom>
          <a:solidFill>
            <a:srgbClr val="FFD96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6350" tIns="256350" rIns="256350" bIns="2563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Kollaboration</a:t>
            </a:r>
            <a:endParaRPr/>
          </a:p>
        </p:txBody>
      </p:sp>
      <p:sp>
        <p:nvSpPr>
          <p:cNvPr id="765" name="Google Shape;765;p85"/>
          <p:cNvSpPr/>
          <p:nvPr/>
        </p:nvSpPr>
        <p:spPr>
          <a:xfrm rot="25379">
            <a:off x="3627335" y="446167"/>
            <a:ext cx="3517335" cy="156130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84" y="34175"/>
                </a:moveTo>
                <a:lnTo>
                  <a:pt x="584" y="34175"/>
                </a:lnTo>
                <a:cubicBezTo>
                  <a:pt x="-2679" y="22567"/>
                  <a:pt x="7879" y="11072"/>
                  <a:pt x="27615" y="4745"/>
                </a:cubicBezTo>
                <a:cubicBezTo>
                  <a:pt x="47351" y="-1582"/>
                  <a:pt x="72649" y="-1582"/>
                  <a:pt x="92385" y="4745"/>
                </a:cubicBezTo>
                <a:cubicBezTo>
                  <a:pt x="112121" y="11072"/>
                  <a:pt x="122679" y="22567"/>
                  <a:pt x="119416" y="34175"/>
                </a:cubicBezTo>
                <a:lnTo>
                  <a:pt x="74854" y="113544"/>
                </a:lnTo>
                <a:lnTo>
                  <a:pt x="74854" y="113544"/>
                </a:lnTo>
                <a:cubicBezTo>
                  <a:pt x="73813" y="117246"/>
                  <a:pt x="67478" y="120000"/>
                  <a:pt x="60000" y="120000"/>
                </a:cubicBezTo>
                <a:cubicBezTo>
                  <a:pt x="52522" y="120000"/>
                  <a:pt x="46187" y="117246"/>
                  <a:pt x="45146" y="113544"/>
                </a:cubicBezTo>
                <a:close/>
                <a:moveTo>
                  <a:pt x="2663" y="30000"/>
                </a:moveTo>
                <a:lnTo>
                  <a:pt x="2663" y="30000"/>
                </a:lnTo>
                <a:cubicBezTo>
                  <a:pt x="2663" y="43255"/>
                  <a:pt x="28334" y="54000"/>
                  <a:pt x="60000" y="54000"/>
                </a:cubicBezTo>
                <a:cubicBezTo>
                  <a:pt x="91666" y="54000"/>
                  <a:pt x="117337" y="43255"/>
                  <a:pt x="117337" y="30000"/>
                </a:cubicBezTo>
                <a:cubicBezTo>
                  <a:pt x="117337" y="16745"/>
                  <a:pt x="91666" y="6000"/>
                  <a:pt x="60000" y="6000"/>
                </a:cubicBezTo>
                <a:cubicBezTo>
                  <a:pt x="28334" y="6000"/>
                  <a:pt x="2663" y="16745"/>
                  <a:pt x="2663" y="30000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 w="9525" cap="flat" cmpd="sng">
            <a:solidFill>
              <a:srgbClr val="599BD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85"/>
          <p:cNvSpPr/>
          <p:nvPr/>
        </p:nvSpPr>
        <p:spPr>
          <a:xfrm rot="-783712">
            <a:off x="794831" y="7323585"/>
            <a:ext cx="1130571" cy="1038877"/>
          </a:xfrm>
          <a:custGeom>
            <a:avLst/>
            <a:gdLst/>
            <a:ahLst/>
            <a:cxnLst/>
            <a:rect l="l" t="t" r="r" b="b"/>
            <a:pathLst>
              <a:path w="1612064" h="1612064" extrusionOk="0">
                <a:moveTo>
                  <a:pt x="0" y="806032"/>
                </a:moveTo>
                <a:cubicBezTo>
                  <a:pt x="0" y="360873"/>
                  <a:pt x="360873" y="0"/>
                  <a:pt x="806032" y="0"/>
                </a:cubicBezTo>
                <a:cubicBezTo>
                  <a:pt x="1251191" y="0"/>
                  <a:pt x="1612064" y="360873"/>
                  <a:pt x="1612064" y="806032"/>
                </a:cubicBezTo>
                <a:cubicBezTo>
                  <a:pt x="1612064" y="1251191"/>
                  <a:pt x="1251191" y="1612064"/>
                  <a:pt x="806032" y="1612064"/>
                </a:cubicBezTo>
                <a:cubicBezTo>
                  <a:pt x="360873" y="1612064"/>
                  <a:pt x="0" y="1251191"/>
                  <a:pt x="0" y="806032"/>
                </a:cubicBezTo>
                <a:close/>
              </a:path>
            </a:pathLst>
          </a:custGeom>
          <a:solidFill>
            <a:srgbClr val="C3F2FD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256350" tIns="256350" rIns="256350" bIns="2563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Videns-tilegnelse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7" name="Google Shape;767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64315" y="366441"/>
            <a:ext cx="863760" cy="79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91467" y="365261"/>
            <a:ext cx="880708" cy="791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76073" y="417501"/>
            <a:ext cx="875568" cy="774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3538"/>
        </a:solidFill>
        <a:effectLst/>
      </p:bgPr>
    </p:bg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p86" descr="Absalon_Logo_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2188" y="482907"/>
            <a:ext cx="1136066" cy="1701736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86"/>
          <p:cNvSpPr txBox="1"/>
          <p:nvPr/>
        </p:nvSpPr>
        <p:spPr>
          <a:xfrm>
            <a:off x="1267500" y="3834895"/>
            <a:ext cx="10266600" cy="3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t" anchorCtr="0">
            <a:noAutofit/>
          </a:bodyPr>
          <a:lstStyle/>
          <a:p>
            <a:pPr marL="994775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STORYBOARD</a:t>
            </a:r>
            <a:endParaRPr sz="3600">
              <a:solidFill>
                <a:srgbClr val="FFFFFF"/>
              </a:solidFill>
            </a:endParaRPr>
          </a:p>
          <a:p>
            <a:pPr marL="1371600" lvl="2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Evaluering </a:t>
            </a: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– tilpas aktiviteter og evalueringer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22727"/>
              </a:lnSpc>
              <a:spcBef>
                <a:spcPts val="2500"/>
              </a:spcBef>
              <a:spcAft>
                <a:spcPts val="600"/>
              </a:spcAft>
              <a:buClr>
                <a:schemeClr val="dk1"/>
              </a:buClr>
              <a:buSzPts val="1700"/>
              <a:buFont typeface="Arial"/>
              <a:buNone/>
            </a:pPr>
            <a:endParaRPr sz="7500" b="1">
              <a:solidFill>
                <a:srgbClr val="FFFFFF"/>
              </a:solidFill>
            </a:endParaRPr>
          </a:p>
        </p:txBody>
      </p:sp>
      <p:pic>
        <p:nvPicPr>
          <p:cNvPr id="776" name="Google Shape;776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3500" y="482900"/>
            <a:ext cx="2202375" cy="70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9230" y="8368355"/>
            <a:ext cx="935246" cy="85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8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6851" y="8368348"/>
            <a:ext cx="953266" cy="85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8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8041" y="8366800"/>
            <a:ext cx="953259" cy="842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oogle Shape;784;p87"/>
          <p:cNvPicPr preferRelativeResize="0"/>
          <p:nvPr/>
        </p:nvPicPr>
        <p:blipFill rotWithShape="1">
          <a:blip r:embed="rId3">
            <a:alphaModFix/>
          </a:blip>
          <a:srcRect r="-775"/>
          <a:stretch/>
        </p:blipFill>
        <p:spPr>
          <a:xfrm>
            <a:off x="1796175" y="2236475"/>
            <a:ext cx="9141076" cy="6382775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87"/>
          <p:cNvSpPr/>
          <p:nvPr/>
        </p:nvSpPr>
        <p:spPr>
          <a:xfrm>
            <a:off x="387300" y="813107"/>
            <a:ext cx="12051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Udvælge aktiviteter og evalueringer</a:t>
            </a:r>
            <a:endParaRPr sz="36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87"/>
          <p:cNvSpPr/>
          <p:nvPr/>
        </p:nvSpPr>
        <p:spPr>
          <a:xfrm>
            <a:off x="6652854" y="4193242"/>
            <a:ext cx="4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87"/>
          <p:cNvSpPr/>
          <p:nvPr/>
        </p:nvSpPr>
        <p:spPr>
          <a:xfrm>
            <a:off x="1782374" y="4088529"/>
            <a:ext cx="426600" cy="288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87"/>
          <p:cNvSpPr/>
          <p:nvPr/>
        </p:nvSpPr>
        <p:spPr>
          <a:xfrm>
            <a:off x="261176" y="158810"/>
            <a:ext cx="12360300" cy="64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ABC metoden - aktivteter og evalueringer</a:t>
            </a:r>
            <a:endParaRPr/>
          </a:p>
        </p:txBody>
      </p:sp>
      <p:grpSp>
        <p:nvGrpSpPr>
          <p:cNvPr id="789" name="Google Shape;789;p87"/>
          <p:cNvGrpSpPr/>
          <p:nvPr/>
        </p:nvGrpSpPr>
        <p:grpSpPr>
          <a:xfrm>
            <a:off x="387300" y="8757450"/>
            <a:ext cx="12051300" cy="415500"/>
            <a:chOff x="387300" y="8757450"/>
            <a:chExt cx="12051300" cy="415500"/>
          </a:xfrm>
        </p:grpSpPr>
        <p:sp>
          <p:nvSpPr>
            <p:cNvPr id="790" name="Google Shape;790;p87"/>
            <p:cNvSpPr/>
            <p:nvPr/>
          </p:nvSpPr>
          <p:spPr>
            <a:xfrm>
              <a:off x="10952504" y="8820799"/>
              <a:ext cx="303000" cy="288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87"/>
            <p:cNvSpPr/>
            <p:nvPr/>
          </p:nvSpPr>
          <p:spPr>
            <a:xfrm>
              <a:off x="5243636" y="8814029"/>
              <a:ext cx="324000" cy="288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4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87"/>
            <p:cNvSpPr txBox="1"/>
            <p:nvPr/>
          </p:nvSpPr>
          <p:spPr>
            <a:xfrm>
              <a:off x="387300" y="8757450"/>
              <a:ext cx="12051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Vælg formativ løbende evaluering (    )  og summativ afsluttende evalueringassessment (    )</a:t>
              </a:r>
              <a:endPara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3" name="Google Shape;793;p87"/>
          <p:cNvSpPr/>
          <p:nvPr/>
        </p:nvSpPr>
        <p:spPr>
          <a:xfrm>
            <a:off x="6318549" y="3282722"/>
            <a:ext cx="426600" cy="288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2"/>
              </a:solidFill>
              <a:highlight>
                <a:schemeClr val="l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4" name="Google Shape;794;p87" descr="Absalon_Logo_RGB.png"/>
          <p:cNvPicPr preferRelativeResize="0"/>
          <p:nvPr/>
        </p:nvPicPr>
        <p:blipFill rotWithShape="1">
          <a:blip r:embed="rId4">
            <a:alphaModFix/>
          </a:blip>
          <a:srcRect b="34447"/>
          <a:stretch/>
        </p:blipFill>
        <p:spPr>
          <a:xfrm>
            <a:off x="11989741" y="179175"/>
            <a:ext cx="637349" cy="6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87"/>
          <p:cNvPicPr preferRelativeResize="0"/>
          <p:nvPr/>
        </p:nvPicPr>
        <p:blipFill rotWithShape="1">
          <a:blip r:embed="rId5">
            <a:alphaModFix/>
          </a:blip>
          <a:srcRect r="55644"/>
          <a:stretch/>
        </p:blipFill>
        <p:spPr>
          <a:xfrm>
            <a:off x="261175" y="158800"/>
            <a:ext cx="897986" cy="6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3538"/>
        </a:solidFill>
        <a:effectLst/>
      </p:bgPr>
    </p:bg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88" descr="Absalon_Logo_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2188" y="482907"/>
            <a:ext cx="1136066" cy="1701736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88"/>
          <p:cNvSpPr txBox="1"/>
          <p:nvPr/>
        </p:nvSpPr>
        <p:spPr>
          <a:xfrm>
            <a:off x="1267500" y="3834895"/>
            <a:ext cx="10266600" cy="3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t" anchorCtr="0">
            <a:noAutofit/>
          </a:bodyPr>
          <a:lstStyle/>
          <a:p>
            <a:pPr marL="97155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EVALUERING AF</a:t>
            </a:r>
            <a:br>
              <a:rPr lang="en-US"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MODULOVERBLIK OG LÆRINGSWEB</a:t>
            </a:r>
            <a:endParaRPr sz="3600">
              <a:solidFill>
                <a:srgbClr val="FFFFFF"/>
              </a:solidFill>
            </a:endParaRPr>
          </a:p>
          <a:p>
            <a:pPr marL="1371600" marR="0" lvl="2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Evaluer graferne – hvad har ændret sig og hvorfor?</a:t>
            </a:r>
            <a:endParaRPr sz="2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Handlingsplan – hvad er næste skridt for gruppen?</a:t>
            </a:r>
            <a:endParaRPr sz="2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22727"/>
              </a:lnSpc>
              <a:spcBef>
                <a:spcPts val="2500"/>
              </a:spcBef>
              <a:spcAft>
                <a:spcPts val="600"/>
              </a:spcAft>
              <a:buClr>
                <a:schemeClr val="dk1"/>
              </a:buClr>
              <a:buSzPts val="1700"/>
              <a:buFont typeface="Arial"/>
              <a:buNone/>
            </a:pPr>
            <a:endParaRPr sz="7500" b="1">
              <a:solidFill>
                <a:srgbClr val="FFFFFF"/>
              </a:solidFill>
            </a:endParaRPr>
          </a:p>
        </p:txBody>
      </p:sp>
      <p:pic>
        <p:nvPicPr>
          <p:cNvPr id="802" name="Google Shape;802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3500" y="482900"/>
            <a:ext cx="2202375" cy="70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9230" y="8368355"/>
            <a:ext cx="935246" cy="85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8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6851" y="8368348"/>
            <a:ext cx="953266" cy="85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8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8041" y="8366800"/>
            <a:ext cx="953259" cy="842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89"/>
          <p:cNvSpPr txBox="1">
            <a:spLocks noGrp="1"/>
          </p:cNvSpPr>
          <p:nvPr>
            <p:ph type="ctrTitle"/>
          </p:nvPr>
        </p:nvSpPr>
        <p:spPr>
          <a:xfrm>
            <a:off x="0" y="-25068"/>
            <a:ext cx="12801600" cy="494700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spcFirstLastPara="1" wrap="square" lIns="128000" tIns="63975" rIns="128000" bIns="6397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lang="en-US" sz="2600">
                <a:solidFill>
                  <a:schemeClr val="lt1"/>
                </a:solidFill>
              </a:rPr>
              <a:t>ABC (</a:t>
            </a:r>
            <a:r>
              <a:rPr lang="en-US"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Arena Blended Connected) </a:t>
            </a:r>
            <a:r>
              <a:rPr lang="en-US" sz="2600">
                <a:solidFill>
                  <a:schemeClr val="lt1"/>
                </a:solidFill>
              </a:rPr>
              <a:t>Læringsdesign - Aktivitetsdiagram og blendedskala</a:t>
            </a:r>
            <a:endParaRPr/>
          </a:p>
        </p:txBody>
      </p:sp>
      <p:sp>
        <p:nvSpPr>
          <p:cNvPr id="811" name="Google Shape;811;p89"/>
          <p:cNvSpPr txBox="1">
            <a:spLocks noGrp="1"/>
          </p:cNvSpPr>
          <p:nvPr>
            <p:ph type="subTitle" idx="1"/>
          </p:nvPr>
        </p:nvSpPr>
        <p:spPr>
          <a:xfrm>
            <a:off x="1" y="9310357"/>
            <a:ext cx="12801600" cy="255300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Learning types, Diana Laurillard, IoE 2012 | Connected Curriculum, Dilly Fung, CALT, 2014 | ABC curriculum design workshop and resources, Clive Young and Natasa Perovic, Digital Education, UCL, 2015</a:t>
            </a: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p89"/>
          <p:cNvSpPr txBox="1"/>
          <p:nvPr/>
        </p:nvSpPr>
        <p:spPr>
          <a:xfrm>
            <a:off x="30050" y="620975"/>
            <a:ext cx="6904500" cy="14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7975" rIns="96000" bIns="47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Uddannelse: ________________     Fag/modul: ______________________________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▢  Nyt modul         ▢  Revision af eksisterende modul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Undervisere: __________________________________________   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Facilitatore:   __________________________________________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Dato for workshoppen: ________________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p89"/>
          <p:cNvSpPr txBox="1"/>
          <p:nvPr/>
        </p:nvSpPr>
        <p:spPr>
          <a:xfrm>
            <a:off x="30062" y="2646223"/>
            <a:ext cx="5862300" cy="55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7975" rIns="96000" bIns="47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Resumé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Beskriv dit fag/modul med max 140 tegn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Læringsmål                                        Handlingspunkter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sz="2000"/>
          </a:p>
        </p:txBody>
      </p:sp>
      <p:pic>
        <p:nvPicPr>
          <p:cNvPr id="814" name="Google Shape;814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2415" y="1115758"/>
            <a:ext cx="3654360" cy="4204522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89"/>
          <p:cNvSpPr txBox="1"/>
          <p:nvPr/>
        </p:nvSpPr>
        <p:spPr>
          <a:xfrm>
            <a:off x="5986225" y="6732730"/>
            <a:ext cx="675540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Hvordan vil I beskrive forløbet i aktivitetsdiagrammet før workshoppen? (brug rød pen)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b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Hvordan vil I beskrive forløbet i aktivitetsdiagrammet efter workshoppen? (brug blå pen)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89"/>
          <p:cNvSpPr txBox="1"/>
          <p:nvPr/>
        </p:nvSpPr>
        <p:spPr>
          <a:xfrm>
            <a:off x="7103992" y="6225422"/>
            <a:ext cx="39912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Aktivitetsdiagram</a:t>
            </a:r>
            <a:endParaRPr sz="2000"/>
          </a:p>
        </p:txBody>
      </p:sp>
      <p:grpSp>
        <p:nvGrpSpPr>
          <p:cNvPr id="817" name="Google Shape;817;p89"/>
          <p:cNvGrpSpPr/>
          <p:nvPr/>
        </p:nvGrpSpPr>
        <p:grpSpPr>
          <a:xfrm>
            <a:off x="7529945" y="8029275"/>
            <a:ext cx="3027143" cy="290768"/>
            <a:chOff x="11516074" y="7285220"/>
            <a:chExt cx="3101263" cy="222368"/>
          </a:xfrm>
        </p:grpSpPr>
        <p:cxnSp>
          <p:nvCxnSpPr>
            <p:cNvPr id="818" name="Google Shape;818;p89"/>
            <p:cNvCxnSpPr/>
            <p:nvPr/>
          </p:nvCxnSpPr>
          <p:spPr>
            <a:xfrm rot="10800000" flipH="1">
              <a:off x="11516076" y="7389180"/>
              <a:ext cx="3099000" cy="7200"/>
            </a:xfrm>
            <a:prstGeom prst="straightConnector1">
              <a:avLst/>
            </a:prstGeom>
            <a:noFill/>
            <a:ln w="19050" cap="flat" cmpd="sng">
              <a:solidFill>
                <a:srgbClr val="1E4E7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19" name="Google Shape;819;p89"/>
            <p:cNvCxnSpPr/>
            <p:nvPr/>
          </p:nvCxnSpPr>
          <p:spPr>
            <a:xfrm rot="10800000">
              <a:off x="14049098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20" name="Google Shape;820;p89"/>
            <p:cNvCxnSpPr/>
            <p:nvPr/>
          </p:nvCxnSpPr>
          <p:spPr>
            <a:xfrm rot="10800000">
              <a:off x="13424953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21" name="Google Shape;821;p89"/>
            <p:cNvCxnSpPr/>
            <p:nvPr/>
          </p:nvCxnSpPr>
          <p:spPr>
            <a:xfrm rot="10800000">
              <a:off x="12797870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22" name="Google Shape;822;p89"/>
            <p:cNvCxnSpPr/>
            <p:nvPr/>
          </p:nvCxnSpPr>
          <p:spPr>
            <a:xfrm rot="10800000">
              <a:off x="12173699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23" name="Google Shape;823;p89"/>
            <p:cNvCxnSpPr/>
            <p:nvPr/>
          </p:nvCxnSpPr>
          <p:spPr>
            <a:xfrm rot="10800000">
              <a:off x="13738023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24" name="Google Shape;824;p89"/>
            <p:cNvCxnSpPr/>
            <p:nvPr/>
          </p:nvCxnSpPr>
          <p:spPr>
            <a:xfrm rot="10800000">
              <a:off x="13113878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25" name="Google Shape;825;p89"/>
            <p:cNvCxnSpPr/>
            <p:nvPr/>
          </p:nvCxnSpPr>
          <p:spPr>
            <a:xfrm rot="10800000">
              <a:off x="12486795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26" name="Google Shape;826;p89"/>
            <p:cNvCxnSpPr/>
            <p:nvPr/>
          </p:nvCxnSpPr>
          <p:spPr>
            <a:xfrm rot="10800000">
              <a:off x="14339502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27" name="Google Shape;827;p89"/>
            <p:cNvCxnSpPr/>
            <p:nvPr/>
          </p:nvCxnSpPr>
          <p:spPr>
            <a:xfrm rot="10800000">
              <a:off x="14616288" y="7285215"/>
              <a:ext cx="0" cy="208211"/>
            </a:xfrm>
            <a:prstGeom prst="straightConnector1">
              <a:avLst/>
            </a:prstGeom>
            <a:noFill/>
            <a:ln w="28575" cap="flat" cmpd="sng">
              <a:solidFill>
                <a:srgbClr val="1E4E7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28" name="Google Shape;828;p89"/>
            <p:cNvCxnSpPr/>
            <p:nvPr/>
          </p:nvCxnSpPr>
          <p:spPr>
            <a:xfrm rot="10800000">
              <a:off x="11524546" y="7285276"/>
              <a:ext cx="0" cy="222324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29" name="Google Shape;829;p89"/>
            <p:cNvCxnSpPr/>
            <p:nvPr/>
          </p:nvCxnSpPr>
          <p:spPr>
            <a:xfrm rot="10800000">
              <a:off x="11838873" y="7285276"/>
              <a:ext cx="0" cy="222324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30" name="Google Shape;830;p89"/>
            <p:cNvCxnSpPr/>
            <p:nvPr/>
          </p:nvCxnSpPr>
          <p:spPr>
            <a:xfrm rot="10800000">
              <a:off x="11517724" y="7285276"/>
              <a:ext cx="0" cy="222324"/>
            </a:xfrm>
            <a:prstGeom prst="straightConnector1">
              <a:avLst/>
            </a:prstGeom>
            <a:noFill/>
            <a:ln w="28575" cap="flat" cmpd="sng">
              <a:solidFill>
                <a:srgbClr val="1E4E7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831" name="Google Shape;831;p89"/>
          <p:cNvSpPr txBox="1"/>
          <p:nvPr/>
        </p:nvSpPr>
        <p:spPr>
          <a:xfrm>
            <a:off x="5861520" y="8491840"/>
            <a:ext cx="66042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Hvor på blended skalaen vil I placere jeres læringsforløb før workshoppen? (brug rød pen)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Hvor på blended skalaen vil I placere jeres læringsforløb efter workshoppen? (brug blå pen)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89"/>
          <p:cNvSpPr txBox="1"/>
          <p:nvPr/>
        </p:nvSpPr>
        <p:spPr>
          <a:xfrm>
            <a:off x="10556816" y="7938539"/>
            <a:ext cx="1306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offline</a:t>
            </a:r>
            <a:endParaRPr sz="2000"/>
          </a:p>
        </p:txBody>
      </p:sp>
      <p:sp>
        <p:nvSpPr>
          <p:cNvPr id="833" name="Google Shape;833;p89"/>
          <p:cNvSpPr txBox="1"/>
          <p:nvPr/>
        </p:nvSpPr>
        <p:spPr>
          <a:xfrm>
            <a:off x="6597238" y="7938528"/>
            <a:ext cx="946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</a:t>
            </a:r>
            <a:endParaRPr sz="2000"/>
          </a:p>
        </p:txBody>
      </p:sp>
      <p:sp>
        <p:nvSpPr>
          <p:cNvPr id="834" name="Google Shape;834;p89"/>
          <p:cNvSpPr txBox="1"/>
          <p:nvPr/>
        </p:nvSpPr>
        <p:spPr>
          <a:xfrm>
            <a:off x="8190018" y="7567718"/>
            <a:ext cx="1929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Blended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skala</a:t>
            </a:r>
            <a:endParaRPr sz="2000"/>
          </a:p>
        </p:txBody>
      </p:sp>
      <p:pic>
        <p:nvPicPr>
          <p:cNvPr id="835" name="Google Shape;835;p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2879" y="8130192"/>
            <a:ext cx="1182814" cy="1083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040" y="8097335"/>
            <a:ext cx="1221289" cy="10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29679" y="8124225"/>
            <a:ext cx="1302984" cy="1152157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89"/>
          <p:cNvSpPr txBox="1"/>
          <p:nvPr/>
        </p:nvSpPr>
        <p:spPr>
          <a:xfrm>
            <a:off x="8271266" y="635545"/>
            <a:ext cx="1656600" cy="430800"/>
          </a:xfrm>
          <a:prstGeom prst="rect">
            <a:avLst/>
          </a:prstGeom>
          <a:solidFill>
            <a:srgbClr val="A2F5ED"/>
          </a:solidFill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Tilegnelse</a:t>
            </a:r>
            <a:endParaRPr sz="2000"/>
          </a:p>
        </p:txBody>
      </p:sp>
      <p:sp>
        <p:nvSpPr>
          <p:cNvPr id="839" name="Google Shape;839;p89"/>
          <p:cNvSpPr txBox="1"/>
          <p:nvPr/>
        </p:nvSpPr>
        <p:spPr>
          <a:xfrm>
            <a:off x="8189972" y="5362132"/>
            <a:ext cx="1929600" cy="430800"/>
          </a:xfrm>
          <a:prstGeom prst="rect">
            <a:avLst/>
          </a:prstGeom>
          <a:solidFill>
            <a:srgbClr val="F8807F"/>
          </a:solidFill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Undersøgelse</a:t>
            </a:r>
            <a:endParaRPr sz="2000"/>
          </a:p>
        </p:txBody>
      </p:sp>
      <p:sp>
        <p:nvSpPr>
          <p:cNvPr id="840" name="Google Shape;840;p89"/>
          <p:cNvSpPr txBox="1"/>
          <p:nvPr/>
        </p:nvSpPr>
        <p:spPr>
          <a:xfrm>
            <a:off x="6400800" y="1590726"/>
            <a:ext cx="1677600" cy="430800"/>
          </a:xfrm>
          <a:prstGeom prst="rect">
            <a:avLst/>
          </a:prstGeom>
          <a:solidFill>
            <a:srgbClr val="BDEA75"/>
          </a:solidFill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tion</a:t>
            </a:r>
            <a:endParaRPr sz="2000"/>
          </a:p>
        </p:txBody>
      </p:sp>
      <p:sp>
        <p:nvSpPr>
          <p:cNvPr id="841" name="Google Shape;841;p89"/>
          <p:cNvSpPr txBox="1"/>
          <p:nvPr/>
        </p:nvSpPr>
        <p:spPr>
          <a:xfrm>
            <a:off x="6400800" y="4353909"/>
            <a:ext cx="1617300" cy="430800"/>
          </a:xfrm>
          <a:prstGeom prst="rect">
            <a:avLst/>
          </a:prstGeom>
          <a:solidFill>
            <a:srgbClr val="BB98DC"/>
          </a:solidFill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Øvelse</a:t>
            </a:r>
            <a:endParaRPr sz="2000"/>
          </a:p>
        </p:txBody>
      </p:sp>
      <p:sp>
        <p:nvSpPr>
          <p:cNvPr id="842" name="Google Shape;842;p89"/>
          <p:cNvSpPr txBox="1"/>
          <p:nvPr/>
        </p:nvSpPr>
        <p:spPr>
          <a:xfrm>
            <a:off x="10727015" y="4316889"/>
            <a:ext cx="1863600" cy="430800"/>
          </a:xfrm>
          <a:prstGeom prst="rect">
            <a:avLst/>
          </a:prstGeom>
          <a:solidFill>
            <a:srgbClr val="7AAEEA"/>
          </a:solidFill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ussion</a:t>
            </a:r>
            <a:endParaRPr sz="2000"/>
          </a:p>
        </p:txBody>
      </p:sp>
      <p:sp>
        <p:nvSpPr>
          <p:cNvPr id="843" name="Google Shape;843;p89"/>
          <p:cNvSpPr txBox="1"/>
          <p:nvPr/>
        </p:nvSpPr>
        <p:spPr>
          <a:xfrm>
            <a:off x="10690355" y="1590726"/>
            <a:ext cx="1884900" cy="430800"/>
          </a:xfrm>
          <a:prstGeom prst="rect">
            <a:avLst/>
          </a:prstGeom>
          <a:solidFill>
            <a:srgbClr val="FFD21A"/>
          </a:solidFill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Kollaboration</a:t>
            </a:r>
            <a:endParaRPr sz="2000"/>
          </a:p>
        </p:txBody>
      </p:sp>
      <p:sp>
        <p:nvSpPr>
          <p:cNvPr id="844" name="Google Shape;844;p89"/>
          <p:cNvSpPr/>
          <p:nvPr/>
        </p:nvSpPr>
        <p:spPr>
          <a:xfrm>
            <a:off x="206780" y="3097570"/>
            <a:ext cx="5655000" cy="16074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8000" tIns="128000" rIns="128000" bIns="128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89"/>
          <p:cNvSpPr/>
          <p:nvPr/>
        </p:nvSpPr>
        <p:spPr>
          <a:xfrm>
            <a:off x="206780" y="5320280"/>
            <a:ext cx="2654400" cy="2597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8000" tIns="128000" rIns="128000" bIns="128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89"/>
          <p:cNvSpPr/>
          <p:nvPr/>
        </p:nvSpPr>
        <p:spPr>
          <a:xfrm>
            <a:off x="3131345" y="5299525"/>
            <a:ext cx="2761200" cy="2597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8000" tIns="128000" rIns="128000" bIns="128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89"/>
          <p:cNvSpPr txBox="1"/>
          <p:nvPr/>
        </p:nvSpPr>
        <p:spPr>
          <a:xfrm>
            <a:off x="410925" y="3229225"/>
            <a:ext cx="5166300" cy="14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Den studerende kan etablere, vurdere og evaluere miljøer og aktiviteter, der understøtter udvikling, samt i relation til dette redegøre for faglige vurderinger og valg.</a:t>
            </a:r>
            <a:endParaRPr sz="18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48" name="Google Shape;848;p89"/>
          <p:cNvSpPr txBox="1"/>
          <p:nvPr/>
        </p:nvSpPr>
        <p:spPr>
          <a:xfrm>
            <a:off x="1114612" y="592271"/>
            <a:ext cx="252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Arena digital</a:t>
            </a:r>
            <a:endParaRPr/>
          </a:p>
        </p:txBody>
      </p:sp>
      <p:sp>
        <p:nvSpPr>
          <p:cNvPr id="849" name="Google Shape;849;p89"/>
          <p:cNvSpPr txBox="1"/>
          <p:nvPr/>
        </p:nvSpPr>
        <p:spPr>
          <a:xfrm>
            <a:off x="3773689" y="590099"/>
            <a:ext cx="361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Use of videos in teaching</a:t>
            </a:r>
            <a:endParaRPr/>
          </a:p>
        </p:txBody>
      </p:sp>
      <p:sp>
        <p:nvSpPr>
          <p:cNvPr id="850" name="Google Shape;850;p89"/>
          <p:cNvSpPr txBox="1"/>
          <p:nvPr/>
        </p:nvSpPr>
        <p:spPr>
          <a:xfrm>
            <a:off x="1151318" y="1384147"/>
            <a:ext cx="384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1" b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Anna Moore, Jon Grabol</a:t>
            </a:r>
            <a:endParaRPr sz="2001" b="1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51" name="Google Shape;851;p89"/>
          <p:cNvSpPr txBox="1"/>
          <p:nvPr/>
        </p:nvSpPr>
        <p:spPr>
          <a:xfrm>
            <a:off x="1203907" y="1798466"/>
            <a:ext cx="1660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CY, NP</a:t>
            </a:r>
            <a:endParaRPr/>
          </a:p>
        </p:txBody>
      </p:sp>
      <p:sp>
        <p:nvSpPr>
          <p:cNvPr id="852" name="Google Shape;852;p89"/>
          <p:cNvSpPr txBox="1"/>
          <p:nvPr/>
        </p:nvSpPr>
        <p:spPr>
          <a:xfrm>
            <a:off x="1908168" y="2212674"/>
            <a:ext cx="249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5</a:t>
            </a:r>
            <a:r>
              <a:rPr lang="en-US" sz="1800" b="1" baseline="3000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</a:t>
            </a:r>
            <a:r>
              <a:rPr lang="en-US" sz="1800" b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June 2015</a:t>
            </a:r>
            <a:endParaRPr/>
          </a:p>
        </p:txBody>
      </p:sp>
      <p:sp>
        <p:nvSpPr>
          <p:cNvPr id="853" name="Google Shape;853;p89"/>
          <p:cNvSpPr/>
          <p:nvPr/>
        </p:nvSpPr>
        <p:spPr>
          <a:xfrm>
            <a:off x="8157681" y="1923734"/>
            <a:ext cx="1448656" cy="1849349"/>
          </a:xfrm>
          <a:custGeom>
            <a:avLst/>
            <a:gdLst/>
            <a:ahLst/>
            <a:cxnLst/>
            <a:rect l="l" t="t" r="r" b="b"/>
            <a:pathLst>
              <a:path w="1448656" h="1849349" extrusionOk="0">
                <a:moveTo>
                  <a:pt x="0" y="719191"/>
                </a:moveTo>
                <a:lnTo>
                  <a:pt x="369870" y="1561672"/>
                </a:lnTo>
                <a:lnTo>
                  <a:pt x="924674" y="1849349"/>
                </a:lnTo>
                <a:lnTo>
                  <a:pt x="1448656" y="1571946"/>
                </a:lnTo>
                <a:lnTo>
                  <a:pt x="1273995" y="1037690"/>
                </a:lnTo>
                <a:lnTo>
                  <a:pt x="914400" y="0"/>
                </a:lnTo>
                <a:lnTo>
                  <a:pt x="0" y="719191"/>
                </a:lnTo>
                <a:close/>
              </a:path>
            </a:pathLst>
          </a:cu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89"/>
          <p:cNvSpPr txBox="1"/>
          <p:nvPr/>
        </p:nvSpPr>
        <p:spPr>
          <a:xfrm>
            <a:off x="9490305" y="7785974"/>
            <a:ext cx="340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/>
          </a:p>
        </p:txBody>
      </p:sp>
      <p:sp>
        <p:nvSpPr>
          <p:cNvPr id="855" name="Google Shape;855;p89"/>
          <p:cNvSpPr txBox="1"/>
          <p:nvPr/>
        </p:nvSpPr>
        <p:spPr>
          <a:xfrm>
            <a:off x="276525" y="1000150"/>
            <a:ext cx="302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1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x</a:t>
            </a:r>
            <a:endParaRPr/>
          </a:p>
        </p:txBody>
      </p:sp>
      <p:sp>
        <p:nvSpPr>
          <p:cNvPr id="856" name="Google Shape;856;p89"/>
          <p:cNvSpPr txBox="1"/>
          <p:nvPr/>
        </p:nvSpPr>
        <p:spPr>
          <a:xfrm>
            <a:off x="184425" y="5514525"/>
            <a:ext cx="2699100" cy="25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Architects Daughter"/>
              <a:buChar char="●"/>
            </a:pPr>
            <a:r>
              <a:rPr lang="en-US" sz="1600" b="1">
                <a:latin typeface="Architects Daughter"/>
                <a:ea typeface="Architects Daughter"/>
                <a:cs typeface="Architects Daughter"/>
                <a:sym typeface="Architects Daughter"/>
              </a:rPr>
              <a:t>Reflektere over udvalgte teorier </a:t>
            </a:r>
            <a:endParaRPr sz="1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Architects Daughter"/>
              <a:buChar char="●"/>
            </a:pPr>
            <a:r>
              <a:rPr lang="en-US" sz="1600" b="1">
                <a:latin typeface="Architects Daughter"/>
                <a:ea typeface="Architects Daughter"/>
                <a:cs typeface="Architects Daughter"/>
                <a:sym typeface="Architects Daughter"/>
              </a:rPr>
              <a:t>Udføre enkle analyser</a:t>
            </a:r>
            <a:endParaRPr sz="1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Architects Daughter"/>
              <a:buChar char="●"/>
            </a:pPr>
            <a:r>
              <a:rPr lang="en-US" sz="1600" b="1">
                <a:latin typeface="Architects Daughter"/>
                <a:ea typeface="Architects Daughter"/>
                <a:cs typeface="Architects Daughter"/>
                <a:sym typeface="Architects Daughter"/>
              </a:rPr>
              <a:t>Demonstrere kendskab til professionel omsorgsudøvelse</a:t>
            </a:r>
            <a:endParaRPr sz="1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Architects Daughter"/>
              <a:buChar char="●"/>
            </a:pPr>
            <a:r>
              <a:rPr lang="en-US" sz="1600" b="1">
                <a:latin typeface="Architects Daughter"/>
                <a:ea typeface="Architects Daughter"/>
                <a:cs typeface="Architects Daughter"/>
                <a:sym typeface="Architects Daughter"/>
              </a:rPr>
              <a:t>Formulere og forholde sig til mål, midler og metoder</a:t>
            </a:r>
            <a:endParaRPr sz="1600"/>
          </a:p>
        </p:txBody>
      </p:sp>
      <p:sp>
        <p:nvSpPr>
          <p:cNvPr id="857" name="Google Shape;857;p89"/>
          <p:cNvSpPr txBox="1"/>
          <p:nvPr/>
        </p:nvSpPr>
        <p:spPr>
          <a:xfrm>
            <a:off x="11189657" y="2432459"/>
            <a:ext cx="1397400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6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Post - workshop </a:t>
            </a:r>
            <a:endParaRPr/>
          </a:p>
        </p:txBody>
      </p:sp>
      <p:sp>
        <p:nvSpPr>
          <p:cNvPr id="858" name="Google Shape;858;p89"/>
          <p:cNvSpPr/>
          <p:nvPr/>
        </p:nvSpPr>
        <p:spPr>
          <a:xfrm>
            <a:off x="8201818" y="1894960"/>
            <a:ext cx="1751950" cy="2215109"/>
          </a:xfrm>
          <a:custGeom>
            <a:avLst/>
            <a:gdLst/>
            <a:ahLst/>
            <a:cxnLst/>
            <a:rect l="l" t="t" r="r" b="b"/>
            <a:pathLst>
              <a:path w="1787704" h="2260315" extrusionOk="0">
                <a:moveTo>
                  <a:pt x="873304" y="0"/>
                </a:moveTo>
                <a:lnTo>
                  <a:pt x="1787704" y="965771"/>
                </a:lnTo>
                <a:lnTo>
                  <a:pt x="1407560" y="1787703"/>
                </a:lnTo>
                <a:lnTo>
                  <a:pt x="904126" y="2260315"/>
                </a:lnTo>
                <a:lnTo>
                  <a:pt x="0" y="1982912"/>
                </a:lnTo>
                <a:lnTo>
                  <a:pt x="143838" y="1047964"/>
                </a:lnTo>
                <a:lnTo>
                  <a:pt x="873304" y="0"/>
                </a:lnTo>
                <a:close/>
              </a:path>
            </a:pathLst>
          </a:custGeom>
          <a:noFill/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9" name="Google Shape;859;p89"/>
          <p:cNvCxnSpPr/>
          <p:nvPr/>
        </p:nvCxnSpPr>
        <p:spPr>
          <a:xfrm rot="10800000" flipH="1">
            <a:off x="10098073" y="2745066"/>
            <a:ext cx="1609200" cy="5260800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860" name="Google Shape;860;p89"/>
          <p:cNvCxnSpPr/>
          <p:nvPr/>
        </p:nvCxnSpPr>
        <p:spPr>
          <a:xfrm rot="10800000" flipH="1">
            <a:off x="10047602" y="2747150"/>
            <a:ext cx="1402500" cy="180300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solid"/>
            <a:miter lim="800000"/>
            <a:headEnd type="triangle" w="med" len="med"/>
            <a:tailEnd type="none" w="sm" len="sm"/>
          </a:ln>
        </p:spPr>
      </p:cxnSp>
      <p:sp>
        <p:nvSpPr>
          <p:cNvPr id="861" name="Google Shape;861;p89"/>
          <p:cNvSpPr txBox="1"/>
          <p:nvPr/>
        </p:nvSpPr>
        <p:spPr>
          <a:xfrm>
            <a:off x="3162388" y="5477250"/>
            <a:ext cx="2699100" cy="25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Architects Daughter"/>
              <a:buChar char="●"/>
            </a:pPr>
            <a:r>
              <a:rPr lang="en-US" sz="1600" b="1">
                <a:latin typeface="Architects Daughter"/>
                <a:ea typeface="Architects Daughter"/>
                <a:cs typeface="Architects Daughter"/>
                <a:sym typeface="Architects Daughter"/>
              </a:rPr>
              <a:t>Justere undervisnings- materiale jf. ABC plan</a:t>
            </a:r>
            <a:endParaRPr sz="1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Architects Daughter"/>
              <a:buChar char="●"/>
            </a:pPr>
            <a:r>
              <a:rPr lang="en-US" sz="1600" b="1">
                <a:latin typeface="Architects Daughter"/>
                <a:ea typeface="Architects Daughter"/>
                <a:cs typeface="Architects Daughter"/>
                <a:sym typeface="Architects Daughter"/>
              </a:rPr>
              <a:t>Afprøve ABC plan med involverede kolleger</a:t>
            </a:r>
            <a:endParaRPr sz="1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Architects Daughter"/>
              <a:buChar char="●"/>
            </a:pPr>
            <a:r>
              <a:rPr lang="en-US" sz="1600" b="1">
                <a:latin typeface="Architects Daughter"/>
                <a:ea typeface="Architects Daughter"/>
                <a:cs typeface="Architects Daughter"/>
                <a:sym typeface="Architects Daughter"/>
              </a:rPr>
              <a:t>Koordinere ABC plan med øvrige lærings- moduler</a:t>
            </a:r>
            <a:endParaRPr sz="1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Architects Daughter"/>
              <a:buChar char="●"/>
            </a:pPr>
            <a:r>
              <a:rPr lang="en-US" sz="1600" b="1">
                <a:latin typeface="Architects Daughter"/>
                <a:ea typeface="Architects Daughter"/>
                <a:cs typeface="Architects Daughter"/>
                <a:sym typeface="Architects Daughter"/>
              </a:rPr>
              <a:t>Informere studieservice</a:t>
            </a:r>
            <a:endParaRPr sz="1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62" name="Google Shape;862;p89"/>
          <p:cNvSpPr txBox="1"/>
          <p:nvPr/>
        </p:nvSpPr>
        <p:spPr>
          <a:xfrm>
            <a:off x="9882854" y="7839216"/>
            <a:ext cx="3333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sz="28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63" descr="Absalon_Logo_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6865" y="463283"/>
            <a:ext cx="1136066" cy="170173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63"/>
          <p:cNvSpPr txBox="1"/>
          <p:nvPr/>
        </p:nvSpPr>
        <p:spPr>
          <a:xfrm>
            <a:off x="757260" y="390227"/>
            <a:ext cx="10424100" cy="16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/>
              <a:t>ABC metoden</a:t>
            </a:r>
            <a:endParaRPr sz="4700" b="1"/>
          </a:p>
        </p:txBody>
      </p:sp>
      <p:sp>
        <p:nvSpPr>
          <p:cNvPr id="348" name="Google Shape;348;p63"/>
          <p:cNvSpPr txBox="1"/>
          <p:nvPr/>
        </p:nvSpPr>
        <p:spPr>
          <a:xfrm>
            <a:off x="757250" y="2072325"/>
            <a:ext cx="11384100" cy="6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800">
                <a:solidFill>
                  <a:schemeClr val="dk1"/>
                </a:solidFill>
              </a:rPr>
              <a:t>ABC metoden er en effektiv, engagerende, hands-on, kortbaseret workshop til at (re)designe læringsforløb.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</a:rPr>
              <a:t>studenter-rettet designproces der skaber dialog omkring læringsaktiviteter og læringsforløb. </a:t>
            </a:r>
            <a:br>
              <a:rPr lang="en-US" sz="2800">
                <a:solidFill>
                  <a:schemeClr val="dk1"/>
                </a:solidFill>
              </a:rPr>
            </a:br>
            <a:endParaRPr sz="2800">
              <a:solidFill>
                <a:schemeClr val="dk1"/>
              </a:solidFill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</a:rPr>
              <a:t>adresserer behovet for at</a:t>
            </a:r>
            <a:endParaRPr sz="2800">
              <a:solidFill>
                <a:schemeClr val="dk1"/>
              </a:solidFill>
            </a:endParaRPr>
          </a:p>
          <a:p>
            <a:pPr marL="994775" lvl="1" indent="-4571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</a:rPr>
              <a:t>udvikle varieret, aktiv og digitalt understøttet læring</a:t>
            </a:r>
            <a:endParaRPr sz="2800">
              <a:solidFill>
                <a:schemeClr val="dk1"/>
              </a:solidFill>
            </a:endParaRPr>
          </a:p>
          <a:p>
            <a:pPr marL="994775" lvl="1" indent="-45719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</a:rPr>
              <a:t>styrke samarbejde mellem undervisere (og Digital)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Metoden er udviklet på University College London* og er under løbende videreudvikling i samarbejde med universiteter over hele Europa - deriblandt Professionshøjskolen Absalon. </a:t>
            </a:r>
            <a:r>
              <a:rPr lang="en-US" sz="2800" u="sng">
                <a:solidFill>
                  <a:schemeClr val="hlink"/>
                </a:solidFill>
                <a:hlinkClick r:id="rId4"/>
              </a:rPr>
              <a:t>Læs mere hos UCL</a:t>
            </a: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*Laurillard, D. (2012).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Teaching as a Design Science: Building Pedagogical Patterns for Learning and Technology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New York and London: Routledge.</a:t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349" name="Google Shape;349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73500" y="482900"/>
            <a:ext cx="2202375" cy="70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oogle Shape;867;p90"/>
          <p:cNvPicPr preferRelativeResize="0"/>
          <p:nvPr/>
        </p:nvPicPr>
        <p:blipFill rotWithShape="1">
          <a:blip r:embed="rId3">
            <a:alphaModFix/>
          </a:blip>
          <a:srcRect r="-775"/>
          <a:stretch/>
        </p:blipFill>
        <p:spPr>
          <a:xfrm>
            <a:off x="1796175" y="2236475"/>
            <a:ext cx="9141076" cy="6382775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90"/>
          <p:cNvSpPr/>
          <p:nvPr/>
        </p:nvSpPr>
        <p:spPr>
          <a:xfrm>
            <a:off x="387300" y="813107"/>
            <a:ext cx="12051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Udvælge aktiviteter og evalueringer</a:t>
            </a:r>
            <a:endParaRPr sz="36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p90"/>
          <p:cNvSpPr/>
          <p:nvPr/>
        </p:nvSpPr>
        <p:spPr>
          <a:xfrm>
            <a:off x="6652854" y="4193242"/>
            <a:ext cx="4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0" name="Google Shape;870;p90"/>
          <p:cNvSpPr/>
          <p:nvPr/>
        </p:nvSpPr>
        <p:spPr>
          <a:xfrm>
            <a:off x="4296974" y="4088529"/>
            <a:ext cx="426600" cy="288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Google Shape;871;p90"/>
          <p:cNvSpPr/>
          <p:nvPr/>
        </p:nvSpPr>
        <p:spPr>
          <a:xfrm>
            <a:off x="261176" y="158810"/>
            <a:ext cx="12360300" cy="64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ABC metoden - aktivteter og evalueringer</a:t>
            </a:r>
            <a:endParaRPr/>
          </a:p>
        </p:txBody>
      </p:sp>
      <p:grpSp>
        <p:nvGrpSpPr>
          <p:cNvPr id="872" name="Google Shape;872;p90"/>
          <p:cNvGrpSpPr/>
          <p:nvPr/>
        </p:nvGrpSpPr>
        <p:grpSpPr>
          <a:xfrm>
            <a:off x="387300" y="8757450"/>
            <a:ext cx="12051300" cy="415500"/>
            <a:chOff x="387300" y="8757450"/>
            <a:chExt cx="12051300" cy="415500"/>
          </a:xfrm>
        </p:grpSpPr>
        <p:sp>
          <p:nvSpPr>
            <p:cNvPr id="873" name="Google Shape;873;p90"/>
            <p:cNvSpPr/>
            <p:nvPr/>
          </p:nvSpPr>
          <p:spPr>
            <a:xfrm>
              <a:off x="10952504" y="8820799"/>
              <a:ext cx="303000" cy="288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90"/>
            <p:cNvSpPr/>
            <p:nvPr/>
          </p:nvSpPr>
          <p:spPr>
            <a:xfrm>
              <a:off x="5243636" y="8814029"/>
              <a:ext cx="324000" cy="2880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94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90"/>
            <p:cNvSpPr txBox="1"/>
            <p:nvPr/>
          </p:nvSpPr>
          <p:spPr>
            <a:xfrm>
              <a:off x="387300" y="8757450"/>
              <a:ext cx="120513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Vælg formativ løbende evaluering (    )  og summativ afsluttende evalueringassessment (    )</a:t>
              </a:r>
              <a:endPara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6" name="Google Shape;876;p90"/>
          <p:cNvSpPr/>
          <p:nvPr/>
        </p:nvSpPr>
        <p:spPr>
          <a:xfrm>
            <a:off x="9061749" y="3511322"/>
            <a:ext cx="426600" cy="288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lt2"/>
              </a:solidFill>
              <a:highlight>
                <a:schemeClr val="lt2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7" name="Google Shape;877;p90" descr="Absalon_Logo_RGB.png"/>
          <p:cNvPicPr preferRelativeResize="0"/>
          <p:nvPr/>
        </p:nvPicPr>
        <p:blipFill rotWithShape="1">
          <a:blip r:embed="rId4">
            <a:alphaModFix/>
          </a:blip>
          <a:srcRect b="34447"/>
          <a:stretch/>
        </p:blipFill>
        <p:spPr>
          <a:xfrm>
            <a:off x="11989741" y="179175"/>
            <a:ext cx="637349" cy="6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90"/>
          <p:cNvSpPr/>
          <p:nvPr/>
        </p:nvSpPr>
        <p:spPr>
          <a:xfrm>
            <a:off x="6325982" y="4542186"/>
            <a:ext cx="4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90"/>
          <p:cNvSpPr/>
          <p:nvPr/>
        </p:nvSpPr>
        <p:spPr>
          <a:xfrm>
            <a:off x="6348054" y="3224714"/>
            <a:ext cx="4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0" name="Google Shape;880;p90"/>
          <p:cNvSpPr/>
          <p:nvPr/>
        </p:nvSpPr>
        <p:spPr>
          <a:xfrm>
            <a:off x="1852254" y="3964642"/>
            <a:ext cx="42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✓</a:t>
            </a:r>
            <a:endParaRPr sz="2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3538"/>
        </a:solidFill>
        <a:effectLst/>
      </p:bgPr>
    </p:bg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91" descr="Absalon_Logo_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2188" y="482907"/>
            <a:ext cx="1136066" cy="1701736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91"/>
          <p:cNvSpPr txBox="1"/>
          <p:nvPr/>
        </p:nvSpPr>
        <p:spPr>
          <a:xfrm>
            <a:off x="1267500" y="3834895"/>
            <a:ext cx="10266600" cy="3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t" anchorCtr="0">
            <a:noAutofit/>
          </a:bodyPr>
          <a:lstStyle/>
          <a:p>
            <a:pPr marL="97155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MODULOVERBLIK OG LÆRINGSWEB</a:t>
            </a:r>
            <a:endParaRPr sz="3600">
              <a:solidFill>
                <a:srgbClr val="FFFFFF"/>
              </a:solidFill>
            </a:endParaRPr>
          </a:p>
          <a:p>
            <a:pPr marL="1371600" marR="0" lvl="2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Evaluer graferne – hvad har ændret sig og hvorfor?</a:t>
            </a:r>
            <a:endParaRPr sz="2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Handlingsplan – hvad er næste skridt for gruppen?</a:t>
            </a:r>
            <a:endParaRPr sz="2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22727"/>
              </a:lnSpc>
              <a:spcBef>
                <a:spcPts val="2500"/>
              </a:spcBef>
              <a:spcAft>
                <a:spcPts val="600"/>
              </a:spcAft>
              <a:buClr>
                <a:schemeClr val="dk1"/>
              </a:buClr>
              <a:buSzPts val="1700"/>
              <a:buFont typeface="Arial"/>
              <a:buNone/>
            </a:pPr>
            <a:endParaRPr sz="7500" b="1">
              <a:solidFill>
                <a:srgbClr val="FFFFFF"/>
              </a:solidFill>
            </a:endParaRPr>
          </a:p>
        </p:txBody>
      </p:sp>
      <p:pic>
        <p:nvPicPr>
          <p:cNvPr id="887" name="Google Shape;887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3500" y="482900"/>
            <a:ext cx="2202375" cy="70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9230" y="8368355"/>
            <a:ext cx="935246" cy="85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9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6851" y="8368348"/>
            <a:ext cx="953266" cy="85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9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8041" y="8366800"/>
            <a:ext cx="953259" cy="842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92"/>
          <p:cNvSpPr txBox="1">
            <a:spLocks noGrp="1"/>
          </p:cNvSpPr>
          <p:nvPr>
            <p:ph type="ctrTitle"/>
          </p:nvPr>
        </p:nvSpPr>
        <p:spPr>
          <a:xfrm>
            <a:off x="0" y="-25068"/>
            <a:ext cx="12801600" cy="494700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spcFirstLastPara="1" wrap="square" lIns="128000" tIns="63975" rIns="128000" bIns="6397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lang="en-US" sz="2600">
                <a:solidFill>
                  <a:schemeClr val="lt1"/>
                </a:solidFill>
              </a:rPr>
              <a:t>ABC (</a:t>
            </a:r>
            <a:r>
              <a:rPr lang="en-US"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Arena Blended Connected) </a:t>
            </a:r>
            <a:r>
              <a:rPr lang="en-US" sz="2600">
                <a:solidFill>
                  <a:schemeClr val="lt1"/>
                </a:solidFill>
              </a:rPr>
              <a:t>Læringsdesign - Aktivitetsdiagram og blendedskala</a:t>
            </a:r>
            <a:endParaRPr/>
          </a:p>
        </p:txBody>
      </p:sp>
      <p:sp>
        <p:nvSpPr>
          <p:cNvPr id="896" name="Google Shape;896;p92"/>
          <p:cNvSpPr txBox="1">
            <a:spLocks noGrp="1"/>
          </p:cNvSpPr>
          <p:nvPr>
            <p:ph type="subTitle" idx="1"/>
          </p:nvPr>
        </p:nvSpPr>
        <p:spPr>
          <a:xfrm>
            <a:off x="1" y="9310357"/>
            <a:ext cx="12801600" cy="255300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Learning types, Diana Laurillard, IoE 2012 | Connected Curriculum, Dilly Fung, CALT, 2014 | ABC curriculum design workshop and resources, Clive Young and Natasa Perovic, Digital Education, UCL, 2015</a:t>
            </a: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92"/>
          <p:cNvSpPr txBox="1"/>
          <p:nvPr/>
        </p:nvSpPr>
        <p:spPr>
          <a:xfrm>
            <a:off x="30050" y="620975"/>
            <a:ext cx="6904500" cy="14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7975" rIns="96000" bIns="47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Uddannelse: ________________     Fag/modul: ______________________________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▢  Nyt modul         ▢  Revision af eksisterende modul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Undervisere: __________________________________________   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Facilitatore:   __________________________________________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Dato for workshoppen: ________________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92"/>
          <p:cNvSpPr txBox="1"/>
          <p:nvPr/>
        </p:nvSpPr>
        <p:spPr>
          <a:xfrm>
            <a:off x="30062" y="2646223"/>
            <a:ext cx="5862300" cy="55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7975" rIns="96000" bIns="47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Resumé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Beskriv dit fag/modul med max 140 tegn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Læringsmål                                        Handlingspunkter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sz="2000"/>
          </a:p>
        </p:txBody>
      </p:sp>
      <p:pic>
        <p:nvPicPr>
          <p:cNvPr id="899" name="Google Shape;899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2415" y="1115758"/>
            <a:ext cx="3654360" cy="4204522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92"/>
          <p:cNvSpPr txBox="1"/>
          <p:nvPr/>
        </p:nvSpPr>
        <p:spPr>
          <a:xfrm>
            <a:off x="5986225" y="6732730"/>
            <a:ext cx="675540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Hvordan vil I beskrive forløbet i aktivitetsdiagrammet før workshoppen? (brug rød pen)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b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Hvordan vil I beskrive forløbet i aktivitetsdiagrammet efter workshoppen? (brug blå pen)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92"/>
          <p:cNvSpPr txBox="1"/>
          <p:nvPr/>
        </p:nvSpPr>
        <p:spPr>
          <a:xfrm>
            <a:off x="7103992" y="6225422"/>
            <a:ext cx="39912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Aktivitetsdiagram</a:t>
            </a:r>
            <a:endParaRPr sz="2000"/>
          </a:p>
        </p:txBody>
      </p:sp>
      <p:grpSp>
        <p:nvGrpSpPr>
          <p:cNvPr id="902" name="Google Shape;902;p92"/>
          <p:cNvGrpSpPr/>
          <p:nvPr/>
        </p:nvGrpSpPr>
        <p:grpSpPr>
          <a:xfrm>
            <a:off x="7529945" y="8029275"/>
            <a:ext cx="3027143" cy="290768"/>
            <a:chOff x="11516074" y="7285220"/>
            <a:chExt cx="3101263" cy="222368"/>
          </a:xfrm>
        </p:grpSpPr>
        <p:cxnSp>
          <p:nvCxnSpPr>
            <p:cNvPr id="903" name="Google Shape;903;p92"/>
            <p:cNvCxnSpPr/>
            <p:nvPr/>
          </p:nvCxnSpPr>
          <p:spPr>
            <a:xfrm rot="10800000" flipH="1">
              <a:off x="11516076" y="7389180"/>
              <a:ext cx="3099000" cy="7200"/>
            </a:xfrm>
            <a:prstGeom prst="straightConnector1">
              <a:avLst/>
            </a:prstGeom>
            <a:noFill/>
            <a:ln w="19050" cap="flat" cmpd="sng">
              <a:solidFill>
                <a:srgbClr val="1E4E7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4" name="Google Shape;904;p92"/>
            <p:cNvCxnSpPr/>
            <p:nvPr/>
          </p:nvCxnSpPr>
          <p:spPr>
            <a:xfrm rot="10800000">
              <a:off x="14049098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5" name="Google Shape;905;p92"/>
            <p:cNvCxnSpPr/>
            <p:nvPr/>
          </p:nvCxnSpPr>
          <p:spPr>
            <a:xfrm rot="10800000">
              <a:off x="13424953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6" name="Google Shape;906;p92"/>
            <p:cNvCxnSpPr/>
            <p:nvPr/>
          </p:nvCxnSpPr>
          <p:spPr>
            <a:xfrm rot="10800000">
              <a:off x="12797870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7" name="Google Shape;907;p92"/>
            <p:cNvCxnSpPr/>
            <p:nvPr/>
          </p:nvCxnSpPr>
          <p:spPr>
            <a:xfrm rot="10800000">
              <a:off x="12173699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8" name="Google Shape;908;p92"/>
            <p:cNvCxnSpPr/>
            <p:nvPr/>
          </p:nvCxnSpPr>
          <p:spPr>
            <a:xfrm rot="10800000">
              <a:off x="13738023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9" name="Google Shape;909;p92"/>
            <p:cNvCxnSpPr/>
            <p:nvPr/>
          </p:nvCxnSpPr>
          <p:spPr>
            <a:xfrm rot="10800000">
              <a:off x="13113878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0" name="Google Shape;910;p92"/>
            <p:cNvCxnSpPr/>
            <p:nvPr/>
          </p:nvCxnSpPr>
          <p:spPr>
            <a:xfrm rot="10800000">
              <a:off x="12486795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1" name="Google Shape;911;p92"/>
            <p:cNvCxnSpPr/>
            <p:nvPr/>
          </p:nvCxnSpPr>
          <p:spPr>
            <a:xfrm rot="10800000">
              <a:off x="14339502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2" name="Google Shape;912;p92"/>
            <p:cNvCxnSpPr/>
            <p:nvPr/>
          </p:nvCxnSpPr>
          <p:spPr>
            <a:xfrm rot="10800000">
              <a:off x="14616288" y="7285215"/>
              <a:ext cx="0" cy="208211"/>
            </a:xfrm>
            <a:prstGeom prst="straightConnector1">
              <a:avLst/>
            </a:prstGeom>
            <a:noFill/>
            <a:ln w="28575" cap="flat" cmpd="sng">
              <a:solidFill>
                <a:srgbClr val="1E4E7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3" name="Google Shape;913;p92"/>
            <p:cNvCxnSpPr/>
            <p:nvPr/>
          </p:nvCxnSpPr>
          <p:spPr>
            <a:xfrm rot="10800000">
              <a:off x="11524546" y="7285276"/>
              <a:ext cx="0" cy="222324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4" name="Google Shape;914;p92"/>
            <p:cNvCxnSpPr/>
            <p:nvPr/>
          </p:nvCxnSpPr>
          <p:spPr>
            <a:xfrm rot="10800000">
              <a:off x="11838873" y="7285276"/>
              <a:ext cx="0" cy="222324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5" name="Google Shape;915;p92"/>
            <p:cNvCxnSpPr/>
            <p:nvPr/>
          </p:nvCxnSpPr>
          <p:spPr>
            <a:xfrm rot="10800000">
              <a:off x="11517724" y="7285276"/>
              <a:ext cx="0" cy="222324"/>
            </a:xfrm>
            <a:prstGeom prst="straightConnector1">
              <a:avLst/>
            </a:prstGeom>
            <a:noFill/>
            <a:ln w="28575" cap="flat" cmpd="sng">
              <a:solidFill>
                <a:srgbClr val="1E4E7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16" name="Google Shape;916;p92"/>
          <p:cNvSpPr txBox="1"/>
          <p:nvPr/>
        </p:nvSpPr>
        <p:spPr>
          <a:xfrm>
            <a:off x="5861520" y="8491840"/>
            <a:ext cx="66042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Hvor på blended skalaen vil I placere jeres læringsforløb før workshoppen? (brug rød pen)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Hvor på blended skalaen vil I placere jeres læringsforløb efter workshoppen? (brug blå pen)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92"/>
          <p:cNvSpPr txBox="1"/>
          <p:nvPr/>
        </p:nvSpPr>
        <p:spPr>
          <a:xfrm>
            <a:off x="10556816" y="7938539"/>
            <a:ext cx="1306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offline</a:t>
            </a:r>
            <a:endParaRPr sz="2000"/>
          </a:p>
        </p:txBody>
      </p:sp>
      <p:sp>
        <p:nvSpPr>
          <p:cNvPr id="918" name="Google Shape;918;p92"/>
          <p:cNvSpPr txBox="1"/>
          <p:nvPr/>
        </p:nvSpPr>
        <p:spPr>
          <a:xfrm>
            <a:off x="6597238" y="7938528"/>
            <a:ext cx="946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</a:t>
            </a:r>
            <a:endParaRPr sz="2000"/>
          </a:p>
        </p:txBody>
      </p:sp>
      <p:sp>
        <p:nvSpPr>
          <p:cNvPr id="919" name="Google Shape;919;p92"/>
          <p:cNvSpPr txBox="1"/>
          <p:nvPr/>
        </p:nvSpPr>
        <p:spPr>
          <a:xfrm>
            <a:off x="8190018" y="7567718"/>
            <a:ext cx="1929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Blended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skala</a:t>
            </a:r>
            <a:endParaRPr sz="2000"/>
          </a:p>
        </p:txBody>
      </p:sp>
      <p:pic>
        <p:nvPicPr>
          <p:cNvPr id="920" name="Google Shape;920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2879" y="8130192"/>
            <a:ext cx="1182814" cy="1083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040" y="8097335"/>
            <a:ext cx="1221289" cy="10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9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29679" y="8124225"/>
            <a:ext cx="1302984" cy="1152157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92"/>
          <p:cNvSpPr txBox="1"/>
          <p:nvPr/>
        </p:nvSpPr>
        <p:spPr>
          <a:xfrm>
            <a:off x="8271266" y="635545"/>
            <a:ext cx="1656600" cy="430800"/>
          </a:xfrm>
          <a:prstGeom prst="rect">
            <a:avLst/>
          </a:prstGeom>
          <a:solidFill>
            <a:srgbClr val="A2F5ED"/>
          </a:solidFill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Tilegnelse</a:t>
            </a:r>
            <a:endParaRPr sz="2000"/>
          </a:p>
        </p:txBody>
      </p:sp>
      <p:sp>
        <p:nvSpPr>
          <p:cNvPr id="924" name="Google Shape;924;p92"/>
          <p:cNvSpPr txBox="1"/>
          <p:nvPr/>
        </p:nvSpPr>
        <p:spPr>
          <a:xfrm>
            <a:off x="8189972" y="5362132"/>
            <a:ext cx="1929600" cy="430800"/>
          </a:xfrm>
          <a:prstGeom prst="rect">
            <a:avLst/>
          </a:prstGeom>
          <a:solidFill>
            <a:srgbClr val="F8807F"/>
          </a:solidFill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Undersøgelse</a:t>
            </a:r>
            <a:endParaRPr sz="2000"/>
          </a:p>
        </p:txBody>
      </p:sp>
      <p:sp>
        <p:nvSpPr>
          <p:cNvPr id="925" name="Google Shape;925;p92"/>
          <p:cNvSpPr txBox="1"/>
          <p:nvPr/>
        </p:nvSpPr>
        <p:spPr>
          <a:xfrm>
            <a:off x="6400800" y="1590726"/>
            <a:ext cx="1677600" cy="430800"/>
          </a:xfrm>
          <a:prstGeom prst="rect">
            <a:avLst/>
          </a:prstGeom>
          <a:solidFill>
            <a:srgbClr val="BDEA75"/>
          </a:solidFill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tion</a:t>
            </a:r>
            <a:endParaRPr sz="2000"/>
          </a:p>
        </p:txBody>
      </p:sp>
      <p:sp>
        <p:nvSpPr>
          <p:cNvPr id="926" name="Google Shape;926;p92"/>
          <p:cNvSpPr txBox="1"/>
          <p:nvPr/>
        </p:nvSpPr>
        <p:spPr>
          <a:xfrm>
            <a:off x="6400800" y="4353909"/>
            <a:ext cx="1617300" cy="430800"/>
          </a:xfrm>
          <a:prstGeom prst="rect">
            <a:avLst/>
          </a:prstGeom>
          <a:solidFill>
            <a:srgbClr val="BB98DC"/>
          </a:solidFill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Øvelse</a:t>
            </a:r>
            <a:endParaRPr sz="2000"/>
          </a:p>
        </p:txBody>
      </p:sp>
      <p:sp>
        <p:nvSpPr>
          <p:cNvPr id="927" name="Google Shape;927;p92"/>
          <p:cNvSpPr txBox="1"/>
          <p:nvPr/>
        </p:nvSpPr>
        <p:spPr>
          <a:xfrm>
            <a:off x="10727015" y="4316889"/>
            <a:ext cx="1863600" cy="430800"/>
          </a:xfrm>
          <a:prstGeom prst="rect">
            <a:avLst/>
          </a:prstGeom>
          <a:solidFill>
            <a:srgbClr val="7AAEEA"/>
          </a:solidFill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ussion</a:t>
            </a:r>
            <a:endParaRPr sz="2000"/>
          </a:p>
        </p:txBody>
      </p:sp>
      <p:sp>
        <p:nvSpPr>
          <p:cNvPr id="928" name="Google Shape;928;p92"/>
          <p:cNvSpPr txBox="1"/>
          <p:nvPr/>
        </p:nvSpPr>
        <p:spPr>
          <a:xfrm>
            <a:off x="10690355" y="1590726"/>
            <a:ext cx="1884900" cy="430800"/>
          </a:xfrm>
          <a:prstGeom prst="rect">
            <a:avLst/>
          </a:prstGeom>
          <a:solidFill>
            <a:srgbClr val="FFD21A"/>
          </a:solidFill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Kollaboration</a:t>
            </a:r>
            <a:endParaRPr sz="2000"/>
          </a:p>
        </p:txBody>
      </p:sp>
      <p:sp>
        <p:nvSpPr>
          <p:cNvPr id="929" name="Google Shape;929;p92"/>
          <p:cNvSpPr/>
          <p:nvPr/>
        </p:nvSpPr>
        <p:spPr>
          <a:xfrm>
            <a:off x="206780" y="3097570"/>
            <a:ext cx="5655000" cy="16074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8000" tIns="128000" rIns="128000" bIns="128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92"/>
          <p:cNvSpPr/>
          <p:nvPr/>
        </p:nvSpPr>
        <p:spPr>
          <a:xfrm>
            <a:off x="206780" y="5320280"/>
            <a:ext cx="2654400" cy="2597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8000" tIns="128000" rIns="128000" bIns="128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92"/>
          <p:cNvSpPr/>
          <p:nvPr/>
        </p:nvSpPr>
        <p:spPr>
          <a:xfrm>
            <a:off x="3131345" y="5299525"/>
            <a:ext cx="2761200" cy="2597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8000" tIns="128000" rIns="128000" bIns="128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92"/>
          <p:cNvSpPr txBox="1"/>
          <p:nvPr/>
        </p:nvSpPr>
        <p:spPr>
          <a:xfrm>
            <a:off x="410925" y="3229225"/>
            <a:ext cx="5166300" cy="14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Den studerende kan etablere, vurdere og evaluere miljøer og aktiviteter, der understøtter udvikling, samt i relation til dette redegøre for faglige vurderinger og valg.</a:t>
            </a:r>
            <a:endParaRPr sz="18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933" name="Google Shape;933;p92"/>
          <p:cNvSpPr txBox="1"/>
          <p:nvPr/>
        </p:nvSpPr>
        <p:spPr>
          <a:xfrm>
            <a:off x="1114612" y="592271"/>
            <a:ext cx="252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Arena digital</a:t>
            </a:r>
            <a:endParaRPr/>
          </a:p>
        </p:txBody>
      </p:sp>
      <p:sp>
        <p:nvSpPr>
          <p:cNvPr id="934" name="Google Shape;934;p92"/>
          <p:cNvSpPr txBox="1"/>
          <p:nvPr/>
        </p:nvSpPr>
        <p:spPr>
          <a:xfrm>
            <a:off x="3773689" y="590099"/>
            <a:ext cx="361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Use of videos in teaching</a:t>
            </a:r>
            <a:endParaRPr/>
          </a:p>
        </p:txBody>
      </p:sp>
      <p:sp>
        <p:nvSpPr>
          <p:cNvPr id="935" name="Google Shape;935;p92"/>
          <p:cNvSpPr txBox="1"/>
          <p:nvPr/>
        </p:nvSpPr>
        <p:spPr>
          <a:xfrm>
            <a:off x="1151318" y="1384147"/>
            <a:ext cx="384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1" b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Anna Moore, Jon Grabol</a:t>
            </a:r>
            <a:endParaRPr sz="2001" b="1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936" name="Google Shape;936;p92"/>
          <p:cNvSpPr txBox="1"/>
          <p:nvPr/>
        </p:nvSpPr>
        <p:spPr>
          <a:xfrm>
            <a:off x="1203907" y="1798466"/>
            <a:ext cx="1660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CY, NP</a:t>
            </a:r>
            <a:endParaRPr/>
          </a:p>
        </p:txBody>
      </p:sp>
      <p:sp>
        <p:nvSpPr>
          <p:cNvPr id="937" name="Google Shape;937;p92"/>
          <p:cNvSpPr txBox="1"/>
          <p:nvPr/>
        </p:nvSpPr>
        <p:spPr>
          <a:xfrm>
            <a:off x="1908168" y="2212674"/>
            <a:ext cx="249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5</a:t>
            </a:r>
            <a:r>
              <a:rPr lang="en-US" sz="1800" b="1" baseline="3000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</a:t>
            </a:r>
            <a:r>
              <a:rPr lang="en-US" sz="1800" b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June 2015</a:t>
            </a:r>
            <a:endParaRPr/>
          </a:p>
        </p:txBody>
      </p:sp>
      <p:sp>
        <p:nvSpPr>
          <p:cNvPr id="938" name="Google Shape;938;p92"/>
          <p:cNvSpPr/>
          <p:nvPr/>
        </p:nvSpPr>
        <p:spPr>
          <a:xfrm>
            <a:off x="8157681" y="1923734"/>
            <a:ext cx="1448656" cy="1849349"/>
          </a:xfrm>
          <a:custGeom>
            <a:avLst/>
            <a:gdLst/>
            <a:ahLst/>
            <a:cxnLst/>
            <a:rect l="l" t="t" r="r" b="b"/>
            <a:pathLst>
              <a:path w="1448656" h="1849349" extrusionOk="0">
                <a:moveTo>
                  <a:pt x="0" y="719191"/>
                </a:moveTo>
                <a:lnTo>
                  <a:pt x="369870" y="1561672"/>
                </a:lnTo>
                <a:lnTo>
                  <a:pt x="924674" y="1849349"/>
                </a:lnTo>
                <a:lnTo>
                  <a:pt x="1448656" y="1571946"/>
                </a:lnTo>
                <a:lnTo>
                  <a:pt x="1273995" y="1037690"/>
                </a:lnTo>
                <a:lnTo>
                  <a:pt x="914400" y="0"/>
                </a:lnTo>
                <a:lnTo>
                  <a:pt x="0" y="719191"/>
                </a:lnTo>
                <a:close/>
              </a:path>
            </a:pathLst>
          </a:cu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92"/>
          <p:cNvSpPr txBox="1"/>
          <p:nvPr/>
        </p:nvSpPr>
        <p:spPr>
          <a:xfrm>
            <a:off x="9490305" y="7785974"/>
            <a:ext cx="340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/>
          </a:p>
        </p:txBody>
      </p:sp>
      <p:sp>
        <p:nvSpPr>
          <p:cNvPr id="940" name="Google Shape;940;p92"/>
          <p:cNvSpPr txBox="1"/>
          <p:nvPr/>
        </p:nvSpPr>
        <p:spPr>
          <a:xfrm>
            <a:off x="276525" y="1000150"/>
            <a:ext cx="302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1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x</a:t>
            </a:r>
            <a:endParaRPr/>
          </a:p>
        </p:txBody>
      </p:sp>
      <p:sp>
        <p:nvSpPr>
          <p:cNvPr id="941" name="Google Shape;941;p92"/>
          <p:cNvSpPr txBox="1"/>
          <p:nvPr/>
        </p:nvSpPr>
        <p:spPr>
          <a:xfrm>
            <a:off x="184425" y="5514525"/>
            <a:ext cx="2699100" cy="25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Architects Daughter"/>
              <a:buChar char="●"/>
            </a:pPr>
            <a:r>
              <a:rPr lang="en-US" sz="1600" b="1">
                <a:latin typeface="Architects Daughter"/>
                <a:ea typeface="Architects Daughter"/>
                <a:cs typeface="Architects Daughter"/>
                <a:sym typeface="Architects Daughter"/>
              </a:rPr>
              <a:t>Reflektere over udvalgte teorier </a:t>
            </a:r>
            <a:endParaRPr sz="1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Architects Daughter"/>
              <a:buChar char="●"/>
            </a:pPr>
            <a:r>
              <a:rPr lang="en-US" sz="1600" b="1">
                <a:latin typeface="Architects Daughter"/>
                <a:ea typeface="Architects Daughter"/>
                <a:cs typeface="Architects Daughter"/>
                <a:sym typeface="Architects Daughter"/>
              </a:rPr>
              <a:t>Udføre enkle analyser</a:t>
            </a:r>
            <a:endParaRPr sz="1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Architects Daughter"/>
              <a:buChar char="●"/>
            </a:pPr>
            <a:r>
              <a:rPr lang="en-US" sz="1600" b="1">
                <a:latin typeface="Architects Daughter"/>
                <a:ea typeface="Architects Daughter"/>
                <a:cs typeface="Architects Daughter"/>
                <a:sym typeface="Architects Daughter"/>
              </a:rPr>
              <a:t>Demonstrere kendskab til professionel omsorgsudøvelse</a:t>
            </a:r>
            <a:endParaRPr sz="1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Architects Daughter"/>
              <a:buChar char="●"/>
            </a:pPr>
            <a:r>
              <a:rPr lang="en-US" sz="1600" b="1">
                <a:latin typeface="Architects Daughter"/>
                <a:ea typeface="Architects Daughter"/>
                <a:cs typeface="Architects Daughter"/>
                <a:sym typeface="Architects Daughter"/>
              </a:rPr>
              <a:t>Formulere og forholde sig til mål, midler og metoder</a:t>
            </a:r>
            <a:endParaRPr sz="1600"/>
          </a:p>
        </p:txBody>
      </p:sp>
      <p:sp>
        <p:nvSpPr>
          <p:cNvPr id="942" name="Google Shape;942;p92"/>
          <p:cNvSpPr txBox="1"/>
          <p:nvPr/>
        </p:nvSpPr>
        <p:spPr>
          <a:xfrm>
            <a:off x="11189657" y="2432459"/>
            <a:ext cx="1397400" cy="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6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Post - workshop </a:t>
            </a:r>
            <a:endParaRPr/>
          </a:p>
        </p:txBody>
      </p:sp>
      <p:sp>
        <p:nvSpPr>
          <p:cNvPr id="943" name="Google Shape;943;p92"/>
          <p:cNvSpPr/>
          <p:nvPr/>
        </p:nvSpPr>
        <p:spPr>
          <a:xfrm>
            <a:off x="8201818" y="1894960"/>
            <a:ext cx="1751950" cy="2215109"/>
          </a:xfrm>
          <a:custGeom>
            <a:avLst/>
            <a:gdLst/>
            <a:ahLst/>
            <a:cxnLst/>
            <a:rect l="l" t="t" r="r" b="b"/>
            <a:pathLst>
              <a:path w="1787704" h="2260315" extrusionOk="0">
                <a:moveTo>
                  <a:pt x="873304" y="0"/>
                </a:moveTo>
                <a:lnTo>
                  <a:pt x="1787704" y="965771"/>
                </a:lnTo>
                <a:lnTo>
                  <a:pt x="1407560" y="1787703"/>
                </a:lnTo>
                <a:lnTo>
                  <a:pt x="904126" y="2260315"/>
                </a:lnTo>
                <a:lnTo>
                  <a:pt x="0" y="1982912"/>
                </a:lnTo>
                <a:lnTo>
                  <a:pt x="143838" y="1047964"/>
                </a:lnTo>
                <a:lnTo>
                  <a:pt x="873304" y="0"/>
                </a:lnTo>
                <a:close/>
              </a:path>
            </a:pathLst>
          </a:custGeom>
          <a:noFill/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44" name="Google Shape;944;p92"/>
          <p:cNvCxnSpPr/>
          <p:nvPr/>
        </p:nvCxnSpPr>
        <p:spPr>
          <a:xfrm rot="10800000" flipH="1">
            <a:off x="10098073" y="2745066"/>
            <a:ext cx="1609200" cy="5260800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945" name="Google Shape;945;p92"/>
          <p:cNvCxnSpPr/>
          <p:nvPr/>
        </p:nvCxnSpPr>
        <p:spPr>
          <a:xfrm rot="10800000" flipH="1">
            <a:off x="10047602" y="2747150"/>
            <a:ext cx="1402500" cy="180300"/>
          </a:xfrm>
          <a:prstGeom prst="straightConnector1">
            <a:avLst/>
          </a:prstGeom>
          <a:noFill/>
          <a:ln w="19050" cap="flat" cmpd="sng">
            <a:solidFill>
              <a:srgbClr val="002060"/>
            </a:solidFill>
            <a:prstDash val="solid"/>
            <a:miter lim="800000"/>
            <a:headEnd type="triangle" w="med" len="med"/>
            <a:tailEnd type="none" w="sm" len="sm"/>
          </a:ln>
        </p:spPr>
      </p:cxnSp>
      <p:sp>
        <p:nvSpPr>
          <p:cNvPr id="946" name="Google Shape;946;p92"/>
          <p:cNvSpPr txBox="1"/>
          <p:nvPr/>
        </p:nvSpPr>
        <p:spPr>
          <a:xfrm>
            <a:off x="3162388" y="5477250"/>
            <a:ext cx="2699100" cy="25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Architects Daughter"/>
              <a:buChar char="●"/>
            </a:pPr>
            <a:r>
              <a:rPr lang="en-US" sz="1600" b="1">
                <a:latin typeface="Architects Daughter"/>
                <a:ea typeface="Architects Daughter"/>
                <a:cs typeface="Architects Daughter"/>
                <a:sym typeface="Architects Daughter"/>
              </a:rPr>
              <a:t>Justere undervisnings- materiale jf. ABC plan</a:t>
            </a:r>
            <a:endParaRPr sz="1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Architects Daughter"/>
              <a:buChar char="●"/>
            </a:pPr>
            <a:r>
              <a:rPr lang="en-US" sz="1600" b="1">
                <a:latin typeface="Architects Daughter"/>
                <a:ea typeface="Architects Daughter"/>
                <a:cs typeface="Architects Daughter"/>
                <a:sym typeface="Architects Daughter"/>
              </a:rPr>
              <a:t>Afprøve ABC plan med involverede kolleger</a:t>
            </a:r>
            <a:endParaRPr sz="1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Architects Daughter"/>
              <a:buChar char="●"/>
            </a:pPr>
            <a:r>
              <a:rPr lang="en-US" sz="1600" b="1">
                <a:latin typeface="Architects Daughter"/>
                <a:ea typeface="Architects Daughter"/>
                <a:cs typeface="Architects Daughter"/>
                <a:sym typeface="Architects Daughter"/>
              </a:rPr>
              <a:t>Koordinere ABC plan med øvrige lærings- moduler</a:t>
            </a:r>
            <a:endParaRPr sz="1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Architects Daughter"/>
              <a:buChar char="●"/>
            </a:pPr>
            <a:r>
              <a:rPr lang="en-US" sz="1600" b="1">
                <a:latin typeface="Architects Daughter"/>
                <a:ea typeface="Architects Daughter"/>
                <a:cs typeface="Architects Daughter"/>
                <a:sym typeface="Architects Daughter"/>
              </a:rPr>
              <a:t>Informere studieservice</a:t>
            </a:r>
            <a:endParaRPr sz="1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947" name="Google Shape;947;p92"/>
          <p:cNvSpPr txBox="1"/>
          <p:nvPr/>
        </p:nvSpPr>
        <p:spPr>
          <a:xfrm>
            <a:off x="9882854" y="7839216"/>
            <a:ext cx="3333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sz="28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3538"/>
        </a:solidFill>
        <a:effectLst/>
      </p:bgPr>
    </p:bg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" name="Google Shape;952;p93" descr="Absalon_Logo_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2188" y="482907"/>
            <a:ext cx="1136066" cy="1701736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93"/>
          <p:cNvSpPr txBox="1"/>
          <p:nvPr/>
        </p:nvSpPr>
        <p:spPr>
          <a:xfrm>
            <a:off x="1267500" y="3834895"/>
            <a:ext cx="10266600" cy="3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t" anchorCtr="0">
            <a:noAutofit/>
          </a:bodyPr>
          <a:lstStyle/>
          <a:p>
            <a:pPr marL="97155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EKSEMPLER FRA ANDRE ABC WORKSHOPS</a:t>
            </a:r>
            <a:endParaRPr sz="3600">
              <a:solidFill>
                <a:srgbClr val="FFFFFF"/>
              </a:solidFill>
            </a:endParaRPr>
          </a:p>
          <a:p>
            <a:pPr marL="1371600" marR="0" lvl="2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Læringsdesign - Aktivitetsdiagram og blendedskala</a:t>
            </a:r>
            <a:endParaRPr sz="2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Storyboards</a:t>
            </a:r>
            <a:endParaRPr sz="2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22727"/>
              </a:lnSpc>
              <a:spcBef>
                <a:spcPts val="2500"/>
              </a:spcBef>
              <a:spcAft>
                <a:spcPts val="600"/>
              </a:spcAft>
              <a:buClr>
                <a:schemeClr val="dk1"/>
              </a:buClr>
              <a:buSzPts val="1700"/>
              <a:buFont typeface="Arial"/>
              <a:buNone/>
            </a:pPr>
            <a:endParaRPr sz="7500" b="1">
              <a:solidFill>
                <a:srgbClr val="FFFFFF"/>
              </a:solidFill>
            </a:endParaRPr>
          </a:p>
        </p:txBody>
      </p:sp>
      <p:pic>
        <p:nvPicPr>
          <p:cNvPr id="954" name="Google Shape;954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3500" y="482900"/>
            <a:ext cx="2202375" cy="70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9230" y="8368355"/>
            <a:ext cx="935246" cy="85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9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6851" y="8368348"/>
            <a:ext cx="953266" cy="85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p9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8041" y="8366800"/>
            <a:ext cx="953259" cy="842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94"/>
          <p:cNvSpPr txBox="1">
            <a:spLocks noGrp="1"/>
          </p:cNvSpPr>
          <p:nvPr>
            <p:ph type="title"/>
          </p:nvPr>
        </p:nvSpPr>
        <p:spPr>
          <a:xfrm>
            <a:off x="880110" y="511177"/>
            <a:ext cx="110415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Calibri"/>
              <a:buNone/>
            </a:pPr>
            <a:endParaRPr sz="6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3" name="Google Shape;963;p94"/>
          <p:cNvSpPr txBox="1">
            <a:spLocks noGrp="1"/>
          </p:cNvSpPr>
          <p:nvPr>
            <p:ph type="body" idx="1"/>
          </p:nvPr>
        </p:nvSpPr>
        <p:spPr>
          <a:xfrm>
            <a:off x="880110" y="2555875"/>
            <a:ext cx="11041500" cy="60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20001" marR="0" lvl="0" indent="-7235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"/>
              <a:buNone/>
            </a:pPr>
            <a:endParaRPr sz="39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4" name="Google Shape;964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76313" y="-138113"/>
            <a:ext cx="14754225" cy="987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9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8339" r="11705"/>
          <a:stretch/>
        </p:blipFill>
        <p:spPr>
          <a:xfrm>
            <a:off x="47522" y="228600"/>
            <a:ext cx="12754200" cy="897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Google Shape;974;p96"/>
          <p:cNvPicPr preferRelativeResize="0"/>
          <p:nvPr/>
        </p:nvPicPr>
        <p:blipFill rotWithShape="1">
          <a:blip r:embed="rId3">
            <a:alphaModFix/>
          </a:blip>
          <a:srcRect l="13635" r="11362"/>
          <a:stretch/>
        </p:blipFill>
        <p:spPr>
          <a:xfrm>
            <a:off x="0" y="0"/>
            <a:ext cx="12801599" cy="9601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" name="Google Shape;979;p97"/>
          <p:cNvPicPr preferRelativeResize="0"/>
          <p:nvPr/>
        </p:nvPicPr>
        <p:blipFill rotWithShape="1">
          <a:blip r:embed="rId3">
            <a:alphaModFix/>
          </a:blip>
          <a:srcRect l="17613" t="5720" r="13581" b="7072"/>
          <a:stretch/>
        </p:blipFill>
        <p:spPr>
          <a:xfrm>
            <a:off x="38100" y="361950"/>
            <a:ext cx="1271871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3538"/>
        </a:solidFill>
        <a:effectLst/>
      </p:bgPr>
    </p:bg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" name="Google Shape;984;p98" descr="Absalon_Logo_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2188" y="482907"/>
            <a:ext cx="1136066" cy="1701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3500" y="482900"/>
            <a:ext cx="2202375" cy="70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9230" y="8368355"/>
            <a:ext cx="935246" cy="85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9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6851" y="8368348"/>
            <a:ext cx="953266" cy="85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9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8041" y="8366800"/>
            <a:ext cx="953259" cy="842918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98"/>
          <p:cNvSpPr txBox="1"/>
          <p:nvPr/>
        </p:nvSpPr>
        <p:spPr>
          <a:xfrm>
            <a:off x="1267500" y="3834895"/>
            <a:ext cx="10266600" cy="3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t" anchorCtr="0">
            <a:noAutofit/>
          </a:bodyPr>
          <a:lstStyle/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ABC WORKSHOPPEN</a:t>
            </a:r>
            <a:endParaRPr sz="36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Fra teori til praksis !!!</a:t>
            </a:r>
            <a:endParaRPr sz="2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22727"/>
              </a:lnSpc>
              <a:spcBef>
                <a:spcPts val="2500"/>
              </a:spcBef>
              <a:spcAft>
                <a:spcPts val="600"/>
              </a:spcAft>
              <a:buClr>
                <a:schemeClr val="dk1"/>
              </a:buClr>
              <a:buSzPts val="1700"/>
              <a:buFont typeface="Arial"/>
              <a:buNone/>
            </a:pPr>
            <a:endParaRPr sz="75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Google Shape;994;p99"/>
          <p:cNvPicPr preferRelativeResize="0"/>
          <p:nvPr/>
        </p:nvPicPr>
        <p:blipFill rotWithShape="1">
          <a:blip r:embed="rId3">
            <a:alphaModFix/>
          </a:blip>
          <a:srcRect t="398" r="9722"/>
          <a:stretch/>
        </p:blipFill>
        <p:spPr>
          <a:xfrm>
            <a:off x="13525" y="19050"/>
            <a:ext cx="12826175" cy="9563100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99"/>
          <p:cNvSpPr/>
          <p:nvPr/>
        </p:nvSpPr>
        <p:spPr>
          <a:xfrm>
            <a:off x="261176" y="158810"/>
            <a:ext cx="12360300" cy="64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ABC workshoppen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6" name="Google Shape;996;p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00" y="8275837"/>
            <a:ext cx="2428875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99" descr="Absalon_Logo_RGB.png"/>
          <p:cNvPicPr preferRelativeResize="0"/>
          <p:nvPr/>
        </p:nvPicPr>
        <p:blipFill rotWithShape="1">
          <a:blip r:embed="rId5">
            <a:alphaModFix/>
          </a:blip>
          <a:srcRect b="34447"/>
          <a:stretch/>
        </p:blipFill>
        <p:spPr>
          <a:xfrm>
            <a:off x="11989741" y="179175"/>
            <a:ext cx="637349" cy="6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99"/>
          <p:cNvPicPr preferRelativeResize="0"/>
          <p:nvPr/>
        </p:nvPicPr>
        <p:blipFill rotWithShape="1">
          <a:blip r:embed="rId6">
            <a:alphaModFix/>
          </a:blip>
          <a:srcRect r="55644"/>
          <a:stretch/>
        </p:blipFill>
        <p:spPr>
          <a:xfrm>
            <a:off x="261175" y="158800"/>
            <a:ext cx="897986" cy="6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4"/>
          <p:cNvSpPr txBox="1"/>
          <p:nvPr/>
        </p:nvSpPr>
        <p:spPr>
          <a:xfrm>
            <a:off x="261176" y="1135399"/>
            <a:ext cx="11501437" cy="806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2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Blendended learning</a:t>
            </a:r>
            <a:endParaRPr sz="3920" b="1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64"/>
          <p:cNvSpPr/>
          <p:nvPr/>
        </p:nvSpPr>
        <p:spPr>
          <a:xfrm>
            <a:off x="261176" y="158810"/>
            <a:ext cx="12360166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ABC - blended learning</a:t>
            </a:r>
            <a:endParaRPr/>
          </a:p>
        </p:txBody>
      </p:sp>
      <p:sp>
        <p:nvSpPr>
          <p:cNvPr id="357" name="Google Shape;357;p64"/>
          <p:cNvSpPr/>
          <p:nvPr/>
        </p:nvSpPr>
        <p:spPr>
          <a:xfrm>
            <a:off x="261176" y="2272424"/>
            <a:ext cx="8650941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1 - en kombination af face-to-face og online undervisning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2 - en kombination af teknologier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3 - en kombination af læringsmetoder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Sharma P (2010)</a:t>
            </a:r>
            <a:endParaRPr/>
          </a:p>
        </p:txBody>
      </p:sp>
      <p:pic>
        <p:nvPicPr>
          <p:cNvPr id="358" name="Google Shape;358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1259" y="4088306"/>
            <a:ext cx="5839129" cy="5163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64" descr="Absalon_Logo_RGB.png"/>
          <p:cNvPicPr preferRelativeResize="0"/>
          <p:nvPr/>
        </p:nvPicPr>
        <p:blipFill rotWithShape="1">
          <a:blip r:embed="rId4">
            <a:alphaModFix/>
          </a:blip>
          <a:srcRect b="34447"/>
          <a:stretch/>
        </p:blipFill>
        <p:spPr>
          <a:xfrm>
            <a:off x="11989741" y="179175"/>
            <a:ext cx="637349" cy="6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64"/>
          <p:cNvPicPr preferRelativeResize="0"/>
          <p:nvPr/>
        </p:nvPicPr>
        <p:blipFill rotWithShape="1">
          <a:blip r:embed="rId5">
            <a:alphaModFix/>
          </a:blip>
          <a:srcRect r="55644"/>
          <a:stretch/>
        </p:blipFill>
        <p:spPr>
          <a:xfrm>
            <a:off x="261175" y="158800"/>
            <a:ext cx="897986" cy="6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3538"/>
        </a:solidFill>
        <a:effectLst/>
      </p:bgPr>
    </p:bg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Google Shape;1003;p100" descr="Absalon_Logo_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2188" y="482907"/>
            <a:ext cx="1136066" cy="1701736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100"/>
          <p:cNvSpPr txBox="1"/>
          <p:nvPr/>
        </p:nvSpPr>
        <p:spPr>
          <a:xfrm>
            <a:off x="1267500" y="3834895"/>
            <a:ext cx="10266600" cy="3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t" anchorCtr="0">
            <a:noAutofit/>
          </a:bodyPr>
          <a:lstStyle/>
          <a:p>
            <a:pPr marL="0" lvl="0" indent="0" algn="ctr" rtl="0">
              <a:lnSpc>
                <a:spcPct val="122727"/>
              </a:lnSpc>
              <a:spcBef>
                <a:spcPts val="2500"/>
              </a:spcBef>
              <a:spcAft>
                <a:spcPts val="60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7500" b="1">
                <a:solidFill>
                  <a:srgbClr val="FFFFFF"/>
                </a:solidFill>
              </a:rPr>
              <a:t>Tak for i dag</a:t>
            </a:r>
            <a:endParaRPr sz="2200" b="1">
              <a:solidFill>
                <a:srgbClr val="FFFFFF"/>
              </a:solidFill>
            </a:endParaRPr>
          </a:p>
        </p:txBody>
      </p:sp>
      <p:pic>
        <p:nvPicPr>
          <p:cNvPr id="1005" name="Google Shape;1005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3500" y="482900"/>
            <a:ext cx="2202375" cy="70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9230" y="8368355"/>
            <a:ext cx="935246" cy="85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6851" y="8368348"/>
            <a:ext cx="953266" cy="85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0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8041" y="8366800"/>
            <a:ext cx="953259" cy="842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5"/>
          <p:cNvSpPr txBox="1"/>
          <p:nvPr/>
        </p:nvSpPr>
        <p:spPr>
          <a:xfrm>
            <a:off x="261175" y="1759186"/>
            <a:ext cx="11501437" cy="806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8F9F"/>
                </a:solidFill>
                <a:latin typeface="Calibri"/>
                <a:ea typeface="Calibri"/>
                <a:cs typeface="Calibri"/>
                <a:sym typeface="Calibri"/>
              </a:rPr>
              <a:t>En ramme for godt, designet</a:t>
            </a:r>
            <a:br>
              <a:rPr lang="en-US" sz="3200" b="1">
                <a:solidFill>
                  <a:srgbClr val="008F9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>
                <a:solidFill>
                  <a:srgbClr val="008F9F"/>
                </a:solidFill>
                <a:latin typeface="Calibri"/>
                <a:ea typeface="Calibri"/>
                <a:cs typeface="Calibri"/>
                <a:sym typeface="Calibri"/>
              </a:rPr>
              <a:t>og mangfoldigt læringsforløb</a:t>
            </a:r>
            <a:endParaRPr/>
          </a:p>
        </p:txBody>
      </p:sp>
      <p:pic>
        <p:nvPicPr>
          <p:cNvPr id="367" name="Google Shape;367;p65" descr="CC Framework centre.ep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9500" y="944563"/>
            <a:ext cx="6794183" cy="96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65" descr="CC Framework 01.ep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9500" y="944563"/>
            <a:ext cx="6794183" cy="96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65" descr="CC Framework 02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89500" y="944563"/>
            <a:ext cx="6794183" cy="96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65" descr="CC Framework 03.ep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89500" y="944563"/>
            <a:ext cx="6794183" cy="96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65" descr="CC Framework 04.ep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89500" y="944563"/>
            <a:ext cx="6794183" cy="96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65" descr="CC Framework 05.ep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89500" y="944563"/>
            <a:ext cx="6794183" cy="96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65" descr="CC Framework 06.ep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89500" y="944563"/>
            <a:ext cx="6794183" cy="960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65"/>
          <p:cNvSpPr txBox="1"/>
          <p:nvPr/>
        </p:nvSpPr>
        <p:spPr>
          <a:xfrm>
            <a:off x="8768716" y="995045"/>
            <a:ext cx="38805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Students make connections &amp; conversations</a:t>
            </a:r>
            <a:endParaRPr sz="2200"/>
          </a:p>
        </p:txBody>
      </p:sp>
      <p:sp>
        <p:nvSpPr>
          <p:cNvPr id="375" name="Google Shape;375;p65"/>
          <p:cNvSpPr txBox="1"/>
          <p:nvPr/>
        </p:nvSpPr>
        <p:spPr>
          <a:xfrm>
            <a:off x="9676448" y="1990725"/>
            <a:ext cx="30738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Sequence of research learning</a:t>
            </a:r>
            <a:endParaRPr sz="2200"/>
          </a:p>
        </p:txBody>
      </p:sp>
      <p:sp>
        <p:nvSpPr>
          <p:cNvPr id="376" name="Google Shape;376;p65"/>
          <p:cNvSpPr txBox="1"/>
          <p:nvPr/>
        </p:nvSpPr>
        <p:spPr>
          <a:xfrm>
            <a:off x="9754236" y="7459663"/>
            <a:ext cx="30738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Clear opportunities to connect subject learning with other disciplines</a:t>
            </a:r>
            <a:endParaRPr sz="2200"/>
          </a:p>
        </p:txBody>
      </p:sp>
      <p:sp>
        <p:nvSpPr>
          <p:cNvPr id="377" name="Google Shape;377;p65"/>
          <p:cNvSpPr txBox="1"/>
          <p:nvPr/>
        </p:nvSpPr>
        <p:spPr>
          <a:xfrm>
            <a:off x="5160646" y="8042911"/>
            <a:ext cx="3127200" cy="12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Opportunities to connect with wider learning and skills</a:t>
            </a:r>
            <a:endParaRPr sz="2200"/>
          </a:p>
        </p:txBody>
      </p:sp>
      <p:sp>
        <p:nvSpPr>
          <p:cNvPr id="378" name="Google Shape;378;p65"/>
          <p:cNvSpPr txBox="1"/>
          <p:nvPr/>
        </p:nvSpPr>
        <p:spPr>
          <a:xfrm>
            <a:off x="2319339" y="3418206"/>
            <a:ext cx="3124800" cy="12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Sense of belonging, being part of a community</a:t>
            </a:r>
            <a:endParaRPr sz="2200"/>
          </a:p>
        </p:txBody>
      </p:sp>
      <p:pic>
        <p:nvPicPr>
          <p:cNvPr id="379" name="Google Shape;379;p6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341" y="8207401"/>
            <a:ext cx="3727241" cy="1296979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65"/>
          <p:cNvSpPr txBox="1"/>
          <p:nvPr/>
        </p:nvSpPr>
        <p:spPr>
          <a:xfrm>
            <a:off x="2700339" y="6261736"/>
            <a:ext cx="3124800" cy="16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Assessment as research ‘output’</a:t>
            </a:r>
            <a:endParaRPr sz="2200"/>
          </a:p>
        </p:txBody>
      </p:sp>
      <p:sp>
        <p:nvSpPr>
          <p:cNvPr id="381" name="Google Shape;381;p65"/>
          <p:cNvSpPr txBox="1"/>
          <p:nvPr/>
        </p:nvSpPr>
        <p:spPr>
          <a:xfrm>
            <a:off x="261176" y="1135400"/>
            <a:ext cx="5746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20" b="1">
                <a:solidFill>
                  <a:srgbClr val="008F9F"/>
                </a:solidFill>
                <a:latin typeface="Calibri"/>
                <a:ea typeface="Calibri"/>
                <a:cs typeface="Calibri"/>
                <a:sym typeface="Calibri"/>
              </a:rPr>
              <a:t>Connected Curriculum</a:t>
            </a:r>
            <a:endParaRPr/>
          </a:p>
        </p:txBody>
      </p:sp>
      <p:sp>
        <p:nvSpPr>
          <p:cNvPr id="382" name="Google Shape;382;p65"/>
          <p:cNvSpPr/>
          <p:nvPr/>
        </p:nvSpPr>
        <p:spPr>
          <a:xfrm>
            <a:off x="261176" y="158810"/>
            <a:ext cx="12360300" cy="64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ABC - connected curriculum</a:t>
            </a:r>
            <a:endParaRPr/>
          </a:p>
        </p:txBody>
      </p:sp>
      <p:pic>
        <p:nvPicPr>
          <p:cNvPr id="383" name="Google Shape;383;p65" descr="Absalon_Logo_RGB.png"/>
          <p:cNvPicPr preferRelativeResize="0"/>
          <p:nvPr/>
        </p:nvPicPr>
        <p:blipFill rotWithShape="1">
          <a:blip r:embed="rId11">
            <a:alphaModFix/>
          </a:blip>
          <a:srcRect b="34447"/>
          <a:stretch/>
        </p:blipFill>
        <p:spPr>
          <a:xfrm>
            <a:off x="11989741" y="179175"/>
            <a:ext cx="637349" cy="6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65"/>
          <p:cNvPicPr preferRelativeResize="0"/>
          <p:nvPr/>
        </p:nvPicPr>
        <p:blipFill rotWithShape="1">
          <a:blip r:embed="rId12">
            <a:alphaModFix/>
          </a:blip>
          <a:srcRect r="55644"/>
          <a:stretch/>
        </p:blipFill>
        <p:spPr>
          <a:xfrm>
            <a:off x="261175" y="158800"/>
            <a:ext cx="897986" cy="6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3538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66" descr="Absalon_Logo_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2188" y="482907"/>
            <a:ext cx="1136066" cy="1701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3500" y="482900"/>
            <a:ext cx="2202375" cy="70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9230" y="8368355"/>
            <a:ext cx="935246" cy="85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6851" y="8368348"/>
            <a:ext cx="953266" cy="85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8041" y="8366800"/>
            <a:ext cx="953259" cy="842918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6"/>
          <p:cNvSpPr txBox="1"/>
          <p:nvPr/>
        </p:nvSpPr>
        <p:spPr>
          <a:xfrm>
            <a:off x="1267500" y="3834895"/>
            <a:ext cx="10266600" cy="3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t" anchorCtr="0">
            <a:noAutofit/>
          </a:bodyPr>
          <a:lstStyle/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DAGSORDEN</a:t>
            </a:r>
            <a:endParaRPr sz="2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22727"/>
              </a:lnSpc>
              <a:spcBef>
                <a:spcPts val="2500"/>
              </a:spcBef>
              <a:spcAft>
                <a:spcPts val="600"/>
              </a:spcAft>
              <a:buClr>
                <a:schemeClr val="dk1"/>
              </a:buClr>
              <a:buSzPts val="1700"/>
              <a:buFont typeface="Arial"/>
              <a:buNone/>
            </a:pPr>
            <a:endParaRPr sz="75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7"/>
          <p:cNvPicPr preferRelativeResize="0"/>
          <p:nvPr/>
        </p:nvPicPr>
        <p:blipFill rotWithShape="1">
          <a:blip r:embed="rId3">
            <a:alphaModFix/>
          </a:blip>
          <a:srcRect l="12587" r="12489"/>
          <a:stretch/>
        </p:blipFill>
        <p:spPr>
          <a:xfrm>
            <a:off x="9276950" y="1158275"/>
            <a:ext cx="3342648" cy="2509426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67"/>
          <p:cNvSpPr txBox="1"/>
          <p:nvPr/>
        </p:nvSpPr>
        <p:spPr>
          <a:xfrm>
            <a:off x="261175" y="958725"/>
            <a:ext cx="8955900" cy="85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Moduloverblik og læringsweb</a:t>
            </a:r>
            <a:endParaRPr/>
          </a:p>
          <a:p>
            <a:pPr marL="994775" marR="0" lvl="1" indent="-4571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Beskriv dit m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odul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beskriv forløbet med maks 140 tegn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4775" marR="0" lvl="1" indent="-4571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Læringsmål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beskriv læringsmålene i forløbet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4775" marR="0" lvl="1" indent="-4571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Læringsweb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fordeling af læringsaktiviteter</a:t>
            </a:r>
            <a:endParaRPr/>
          </a:p>
          <a:p>
            <a:pPr marL="994775" marR="0" lvl="1" indent="-4571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Blended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skala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(online // offline)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4775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Storyboard</a:t>
            </a:r>
            <a:endParaRPr/>
          </a:p>
          <a:p>
            <a:pPr marL="994775" marR="0" lvl="1" indent="-4571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Storyboard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læringsaktiviteter og tilhørende læringstilgange</a:t>
            </a:r>
            <a:endParaRPr/>
          </a:p>
          <a:p>
            <a:pPr marL="994775" marR="0" lvl="1" indent="-4571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Evaluering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tilpas aktiviteter og evalueringer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4775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Evaluering af moduloverblik og læringsweb</a:t>
            </a:r>
            <a:endParaRPr/>
          </a:p>
          <a:p>
            <a:pPr marL="994775" marR="0" lvl="1" indent="-4571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Evaluer graferne</a:t>
            </a: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hvad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 ændret sig og hvorfor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  <a:p>
            <a:pPr marL="994775" marR="0" lvl="1" indent="-4571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Handlingsplan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hvad er næste skridt for gruppen?</a:t>
            </a:r>
            <a:endParaRPr/>
          </a:p>
        </p:txBody>
      </p:sp>
      <p:sp>
        <p:nvSpPr>
          <p:cNvPr id="401" name="Google Shape;401;p67"/>
          <p:cNvSpPr/>
          <p:nvPr/>
        </p:nvSpPr>
        <p:spPr>
          <a:xfrm>
            <a:off x="261176" y="158810"/>
            <a:ext cx="12360300" cy="64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ABC Workshoppen - dagsorden</a:t>
            </a:r>
            <a:endParaRPr/>
          </a:p>
        </p:txBody>
      </p:sp>
      <p:pic>
        <p:nvPicPr>
          <p:cNvPr id="402" name="Google Shape;402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94380" y="4011713"/>
            <a:ext cx="3326961" cy="2509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67" descr="Absalon_Logo_RGB.png"/>
          <p:cNvPicPr preferRelativeResize="0"/>
          <p:nvPr/>
        </p:nvPicPr>
        <p:blipFill rotWithShape="1">
          <a:blip r:embed="rId5">
            <a:alphaModFix/>
          </a:blip>
          <a:srcRect b="34447"/>
          <a:stretch/>
        </p:blipFill>
        <p:spPr>
          <a:xfrm>
            <a:off x="11989741" y="179175"/>
            <a:ext cx="637349" cy="6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67"/>
          <p:cNvPicPr preferRelativeResize="0"/>
          <p:nvPr/>
        </p:nvPicPr>
        <p:blipFill rotWithShape="1">
          <a:blip r:embed="rId6">
            <a:alphaModFix/>
          </a:blip>
          <a:srcRect r="55644"/>
          <a:stretch/>
        </p:blipFill>
        <p:spPr>
          <a:xfrm>
            <a:off x="261175" y="158800"/>
            <a:ext cx="897986" cy="64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3538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8"/>
          <p:cNvSpPr txBox="1"/>
          <p:nvPr/>
        </p:nvSpPr>
        <p:spPr>
          <a:xfrm>
            <a:off x="1267500" y="3834895"/>
            <a:ext cx="10266600" cy="3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t" anchorCtr="0">
            <a:noAutofit/>
          </a:bodyPr>
          <a:lstStyle/>
          <a:p>
            <a:pPr marL="9144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MODULOVERBLIK OG LÆRINGSWEB</a:t>
            </a:r>
            <a:endParaRPr sz="3600">
              <a:solidFill>
                <a:srgbClr val="FFFFFF"/>
              </a:solidFill>
            </a:endParaRPr>
          </a:p>
          <a:p>
            <a:pPr marL="1371600" lvl="2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Beskriv dit modul </a:t>
            </a: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– beskriv forløbet med maks 140 tegn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■"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Læringsmål </a:t>
            </a: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– beskriv læringsmålene i forløbet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lvl="2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Læringsweb </a:t>
            </a: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– fordeling af læringsaktiviteter</a:t>
            </a:r>
            <a:endParaRPr>
              <a:solidFill>
                <a:srgbClr val="FFFFFF"/>
              </a:solidFill>
            </a:endParaRPr>
          </a:p>
          <a:p>
            <a:pPr marL="1371600" lvl="2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Blendedskala </a:t>
            </a: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– (online // offline) </a:t>
            </a:r>
            <a:endParaRPr sz="2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22727"/>
              </a:lnSpc>
              <a:spcBef>
                <a:spcPts val="2500"/>
              </a:spcBef>
              <a:spcAft>
                <a:spcPts val="600"/>
              </a:spcAft>
              <a:buClr>
                <a:schemeClr val="dk1"/>
              </a:buClr>
              <a:buSzPts val="1700"/>
              <a:buFont typeface="Arial"/>
              <a:buNone/>
            </a:pPr>
            <a:endParaRPr sz="7500" b="1">
              <a:solidFill>
                <a:srgbClr val="FFFFFF"/>
              </a:solidFill>
            </a:endParaRPr>
          </a:p>
        </p:txBody>
      </p:sp>
      <p:pic>
        <p:nvPicPr>
          <p:cNvPr id="410" name="Google Shape;410;p68" descr="Absalon_Logo_RGB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2188" y="482907"/>
            <a:ext cx="1136066" cy="1701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3500" y="482900"/>
            <a:ext cx="2202375" cy="70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9230" y="8368355"/>
            <a:ext cx="935246" cy="85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6851" y="8368348"/>
            <a:ext cx="953266" cy="85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6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8041" y="8366800"/>
            <a:ext cx="953259" cy="842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9"/>
          <p:cNvSpPr txBox="1">
            <a:spLocks noGrp="1"/>
          </p:cNvSpPr>
          <p:nvPr>
            <p:ph type="ctrTitle"/>
          </p:nvPr>
        </p:nvSpPr>
        <p:spPr>
          <a:xfrm>
            <a:off x="0" y="-25068"/>
            <a:ext cx="12801600" cy="494700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spcFirstLastPara="1" wrap="square" lIns="128000" tIns="63975" rIns="128000" bIns="6397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libri"/>
              <a:buNone/>
            </a:pPr>
            <a:r>
              <a:rPr lang="en-US" sz="2600">
                <a:solidFill>
                  <a:schemeClr val="lt1"/>
                </a:solidFill>
              </a:rPr>
              <a:t>ABC (</a:t>
            </a:r>
            <a:r>
              <a:rPr lang="en-US"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Arena Blended Connected) </a:t>
            </a:r>
            <a:r>
              <a:rPr lang="en-US" sz="2600">
                <a:solidFill>
                  <a:schemeClr val="lt1"/>
                </a:solidFill>
              </a:rPr>
              <a:t>Læringsdesign - Aktivitetsdiagram og blendedskala</a:t>
            </a:r>
            <a:endParaRPr/>
          </a:p>
        </p:txBody>
      </p:sp>
      <p:sp>
        <p:nvSpPr>
          <p:cNvPr id="420" name="Google Shape;420;p69"/>
          <p:cNvSpPr txBox="1">
            <a:spLocks noGrp="1"/>
          </p:cNvSpPr>
          <p:nvPr>
            <p:ph type="subTitle" idx="1"/>
          </p:nvPr>
        </p:nvSpPr>
        <p:spPr>
          <a:xfrm>
            <a:off x="1" y="9310357"/>
            <a:ext cx="12801600" cy="255300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Learning types, Diana Laurillard, IoE 2012 | Connected Curriculum, Dilly Fung, CALT, 2014 | ABC curriculum design workshop and resources, Clive Young and Natasa Perovic, Digital Education, UCL, 2015</a:t>
            </a:r>
            <a:endParaRPr sz="1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69"/>
          <p:cNvSpPr txBox="1"/>
          <p:nvPr/>
        </p:nvSpPr>
        <p:spPr>
          <a:xfrm>
            <a:off x="30050" y="620975"/>
            <a:ext cx="6904500" cy="14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7975" rIns="96000" bIns="47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Uddannelse: ________________     Fag/modul: ______________________________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▢  Nyt modul         ▢  Revision af eksisterende modul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Undervisere: __________________________________________   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Facilitatore:   __________________________________________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Dato for workshoppen: ________________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69"/>
          <p:cNvSpPr txBox="1"/>
          <p:nvPr/>
        </p:nvSpPr>
        <p:spPr>
          <a:xfrm>
            <a:off x="30062" y="2646223"/>
            <a:ext cx="5862300" cy="55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47975" rIns="96000" bIns="47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Resumé 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Beskriv dit fag/modul med max 140 tegn</a:t>
            </a: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 sz="2000"/>
          </a:p>
          <a:p>
            <a:pPr marL="0" marR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Læringsmål                                        Handlingspunkter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sz="2000"/>
          </a:p>
        </p:txBody>
      </p:sp>
      <p:pic>
        <p:nvPicPr>
          <p:cNvPr id="423" name="Google Shape;423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2415" y="1115758"/>
            <a:ext cx="3654360" cy="4204522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69"/>
          <p:cNvSpPr txBox="1"/>
          <p:nvPr/>
        </p:nvSpPr>
        <p:spPr>
          <a:xfrm>
            <a:off x="5986225" y="6732730"/>
            <a:ext cx="675540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Hvordan vil I beskrive forløbet i aktivitetsdiagrammet før workshoppen? (brug rød pen)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b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Hvordan vil I beskrive forløbet i aktivitetsdiagrammet efter workshoppen? (brug blå pen)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69"/>
          <p:cNvSpPr txBox="1"/>
          <p:nvPr/>
        </p:nvSpPr>
        <p:spPr>
          <a:xfrm>
            <a:off x="7103992" y="6225422"/>
            <a:ext cx="39912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Aktivitetsdiagram</a:t>
            </a:r>
            <a:endParaRPr sz="2000"/>
          </a:p>
        </p:txBody>
      </p:sp>
      <p:grpSp>
        <p:nvGrpSpPr>
          <p:cNvPr id="426" name="Google Shape;426;p69"/>
          <p:cNvGrpSpPr/>
          <p:nvPr/>
        </p:nvGrpSpPr>
        <p:grpSpPr>
          <a:xfrm>
            <a:off x="7529945" y="8029275"/>
            <a:ext cx="3027143" cy="290768"/>
            <a:chOff x="11516074" y="7285220"/>
            <a:chExt cx="3101263" cy="222368"/>
          </a:xfrm>
        </p:grpSpPr>
        <p:cxnSp>
          <p:nvCxnSpPr>
            <p:cNvPr id="427" name="Google Shape;427;p69"/>
            <p:cNvCxnSpPr/>
            <p:nvPr/>
          </p:nvCxnSpPr>
          <p:spPr>
            <a:xfrm rot="10800000" flipH="1">
              <a:off x="11516076" y="7389180"/>
              <a:ext cx="3099000" cy="7200"/>
            </a:xfrm>
            <a:prstGeom prst="straightConnector1">
              <a:avLst/>
            </a:prstGeom>
            <a:noFill/>
            <a:ln w="19050" cap="flat" cmpd="sng">
              <a:solidFill>
                <a:srgbClr val="1E4E7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28" name="Google Shape;428;p69"/>
            <p:cNvCxnSpPr/>
            <p:nvPr/>
          </p:nvCxnSpPr>
          <p:spPr>
            <a:xfrm rot="10800000">
              <a:off x="14049098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29" name="Google Shape;429;p69"/>
            <p:cNvCxnSpPr/>
            <p:nvPr/>
          </p:nvCxnSpPr>
          <p:spPr>
            <a:xfrm rot="10800000">
              <a:off x="13424953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0" name="Google Shape;430;p69"/>
            <p:cNvCxnSpPr/>
            <p:nvPr/>
          </p:nvCxnSpPr>
          <p:spPr>
            <a:xfrm rot="10800000">
              <a:off x="12797870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1" name="Google Shape;431;p69"/>
            <p:cNvCxnSpPr/>
            <p:nvPr/>
          </p:nvCxnSpPr>
          <p:spPr>
            <a:xfrm rot="10800000">
              <a:off x="12173699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2" name="Google Shape;432;p69"/>
            <p:cNvCxnSpPr/>
            <p:nvPr/>
          </p:nvCxnSpPr>
          <p:spPr>
            <a:xfrm rot="10800000">
              <a:off x="13738023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3" name="Google Shape;433;p69"/>
            <p:cNvCxnSpPr/>
            <p:nvPr/>
          </p:nvCxnSpPr>
          <p:spPr>
            <a:xfrm rot="10800000">
              <a:off x="13113878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4" name="Google Shape;434;p69"/>
            <p:cNvCxnSpPr/>
            <p:nvPr/>
          </p:nvCxnSpPr>
          <p:spPr>
            <a:xfrm rot="10800000">
              <a:off x="12486795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5" name="Google Shape;435;p69"/>
            <p:cNvCxnSpPr/>
            <p:nvPr/>
          </p:nvCxnSpPr>
          <p:spPr>
            <a:xfrm rot="10800000">
              <a:off x="14339502" y="7285215"/>
              <a:ext cx="0" cy="208211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6" name="Google Shape;436;p69"/>
            <p:cNvCxnSpPr/>
            <p:nvPr/>
          </p:nvCxnSpPr>
          <p:spPr>
            <a:xfrm rot="10800000">
              <a:off x="14616288" y="7285215"/>
              <a:ext cx="0" cy="208211"/>
            </a:xfrm>
            <a:prstGeom prst="straightConnector1">
              <a:avLst/>
            </a:prstGeom>
            <a:noFill/>
            <a:ln w="28575" cap="flat" cmpd="sng">
              <a:solidFill>
                <a:srgbClr val="1E4E7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7" name="Google Shape;437;p69"/>
            <p:cNvCxnSpPr/>
            <p:nvPr/>
          </p:nvCxnSpPr>
          <p:spPr>
            <a:xfrm rot="10800000">
              <a:off x="11524546" y="7285276"/>
              <a:ext cx="0" cy="222324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8" name="Google Shape;438;p69"/>
            <p:cNvCxnSpPr/>
            <p:nvPr/>
          </p:nvCxnSpPr>
          <p:spPr>
            <a:xfrm rot="10800000">
              <a:off x="11838873" y="7285276"/>
              <a:ext cx="0" cy="222324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39" name="Google Shape;439;p69"/>
            <p:cNvCxnSpPr/>
            <p:nvPr/>
          </p:nvCxnSpPr>
          <p:spPr>
            <a:xfrm rot="10800000">
              <a:off x="11517724" y="7285276"/>
              <a:ext cx="0" cy="222324"/>
            </a:xfrm>
            <a:prstGeom prst="straightConnector1">
              <a:avLst/>
            </a:prstGeom>
            <a:noFill/>
            <a:ln w="28575" cap="flat" cmpd="sng">
              <a:solidFill>
                <a:srgbClr val="1E4E79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40" name="Google Shape;440;p69"/>
          <p:cNvSpPr txBox="1"/>
          <p:nvPr/>
        </p:nvSpPr>
        <p:spPr>
          <a:xfrm>
            <a:off x="5861520" y="8491840"/>
            <a:ext cx="66042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Hvor på blended skalaen vil I placere jeres læringsforløb før workshoppen? (brug rød pen)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Hvor på blended skalaen vil I placere jeres læringsforløb efter workshoppen? (brug blå pen)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69"/>
          <p:cNvSpPr txBox="1"/>
          <p:nvPr/>
        </p:nvSpPr>
        <p:spPr>
          <a:xfrm>
            <a:off x="10556816" y="7938539"/>
            <a:ext cx="1306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offline</a:t>
            </a:r>
            <a:endParaRPr sz="2000"/>
          </a:p>
        </p:txBody>
      </p:sp>
      <p:sp>
        <p:nvSpPr>
          <p:cNvPr id="442" name="Google Shape;442;p69"/>
          <p:cNvSpPr txBox="1"/>
          <p:nvPr/>
        </p:nvSpPr>
        <p:spPr>
          <a:xfrm>
            <a:off x="6597238" y="7938528"/>
            <a:ext cx="946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</a:t>
            </a:r>
            <a:endParaRPr sz="2000"/>
          </a:p>
        </p:txBody>
      </p:sp>
      <p:sp>
        <p:nvSpPr>
          <p:cNvPr id="443" name="Google Shape;443;p69"/>
          <p:cNvSpPr txBox="1"/>
          <p:nvPr/>
        </p:nvSpPr>
        <p:spPr>
          <a:xfrm>
            <a:off x="8190018" y="7567718"/>
            <a:ext cx="1929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Blended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skala</a:t>
            </a:r>
            <a:endParaRPr sz="2000"/>
          </a:p>
        </p:txBody>
      </p:sp>
      <p:pic>
        <p:nvPicPr>
          <p:cNvPr id="444" name="Google Shape;444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2879" y="8130192"/>
            <a:ext cx="1182814" cy="1083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040" y="8097335"/>
            <a:ext cx="1221289" cy="10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29679" y="8124225"/>
            <a:ext cx="1302984" cy="1152157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69"/>
          <p:cNvSpPr txBox="1"/>
          <p:nvPr/>
        </p:nvSpPr>
        <p:spPr>
          <a:xfrm>
            <a:off x="8271266" y="635545"/>
            <a:ext cx="1656600" cy="430800"/>
          </a:xfrm>
          <a:prstGeom prst="rect">
            <a:avLst/>
          </a:prstGeom>
          <a:solidFill>
            <a:srgbClr val="A2F5ED"/>
          </a:solidFill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Tilegnelse</a:t>
            </a:r>
            <a:endParaRPr sz="2000"/>
          </a:p>
        </p:txBody>
      </p:sp>
      <p:sp>
        <p:nvSpPr>
          <p:cNvPr id="448" name="Google Shape;448;p69"/>
          <p:cNvSpPr txBox="1"/>
          <p:nvPr/>
        </p:nvSpPr>
        <p:spPr>
          <a:xfrm>
            <a:off x="8189972" y="5362132"/>
            <a:ext cx="1929600" cy="430800"/>
          </a:xfrm>
          <a:prstGeom prst="rect">
            <a:avLst/>
          </a:prstGeom>
          <a:solidFill>
            <a:srgbClr val="F8807F"/>
          </a:solidFill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Undersøgelse</a:t>
            </a:r>
            <a:endParaRPr sz="2000"/>
          </a:p>
        </p:txBody>
      </p:sp>
      <p:sp>
        <p:nvSpPr>
          <p:cNvPr id="449" name="Google Shape;449;p69"/>
          <p:cNvSpPr txBox="1"/>
          <p:nvPr/>
        </p:nvSpPr>
        <p:spPr>
          <a:xfrm>
            <a:off x="6400800" y="1590726"/>
            <a:ext cx="1677600" cy="430800"/>
          </a:xfrm>
          <a:prstGeom prst="rect">
            <a:avLst/>
          </a:prstGeom>
          <a:solidFill>
            <a:srgbClr val="BDEA75"/>
          </a:solidFill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tion</a:t>
            </a:r>
            <a:endParaRPr sz="2000"/>
          </a:p>
        </p:txBody>
      </p:sp>
      <p:sp>
        <p:nvSpPr>
          <p:cNvPr id="450" name="Google Shape;450;p69"/>
          <p:cNvSpPr txBox="1"/>
          <p:nvPr/>
        </p:nvSpPr>
        <p:spPr>
          <a:xfrm>
            <a:off x="6400800" y="4353909"/>
            <a:ext cx="1617300" cy="430800"/>
          </a:xfrm>
          <a:prstGeom prst="rect">
            <a:avLst/>
          </a:prstGeom>
          <a:solidFill>
            <a:srgbClr val="BB98DC"/>
          </a:solidFill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Øvelse</a:t>
            </a:r>
            <a:endParaRPr sz="2000"/>
          </a:p>
        </p:txBody>
      </p:sp>
      <p:sp>
        <p:nvSpPr>
          <p:cNvPr id="451" name="Google Shape;451;p69"/>
          <p:cNvSpPr txBox="1"/>
          <p:nvPr/>
        </p:nvSpPr>
        <p:spPr>
          <a:xfrm>
            <a:off x="10727015" y="4316889"/>
            <a:ext cx="1863600" cy="430800"/>
          </a:xfrm>
          <a:prstGeom prst="rect">
            <a:avLst/>
          </a:prstGeom>
          <a:solidFill>
            <a:srgbClr val="7AAEEA"/>
          </a:solidFill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ussion</a:t>
            </a:r>
            <a:endParaRPr sz="2000"/>
          </a:p>
        </p:txBody>
      </p:sp>
      <p:sp>
        <p:nvSpPr>
          <p:cNvPr id="452" name="Google Shape;452;p69"/>
          <p:cNvSpPr txBox="1"/>
          <p:nvPr/>
        </p:nvSpPr>
        <p:spPr>
          <a:xfrm>
            <a:off x="10690355" y="1590726"/>
            <a:ext cx="1884900" cy="430800"/>
          </a:xfrm>
          <a:prstGeom prst="rect">
            <a:avLst/>
          </a:prstGeom>
          <a:solidFill>
            <a:srgbClr val="FFD21A"/>
          </a:solidFill>
          <a:ln>
            <a:noFill/>
          </a:ln>
        </p:spPr>
        <p:txBody>
          <a:bodyPr spcFirstLastPara="1" wrap="square" lIns="128000" tIns="63975" rIns="128000" bIns="639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Kollaboration</a:t>
            </a:r>
            <a:endParaRPr sz="2000"/>
          </a:p>
        </p:txBody>
      </p:sp>
      <p:sp>
        <p:nvSpPr>
          <p:cNvPr id="453" name="Google Shape;453;p69"/>
          <p:cNvSpPr/>
          <p:nvPr/>
        </p:nvSpPr>
        <p:spPr>
          <a:xfrm>
            <a:off x="206780" y="3097570"/>
            <a:ext cx="5655000" cy="16074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8000" tIns="128000" rIns="128000" bIns="128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9"/>
          <p:cNvSpPr/>
          <p:nvPr/>
        </p:nvSpPr>
        <p:spPr>
          <a:xfrm>
            <a:off x="206780" y="5320280"/>
            <a:ext cx="2654400" cy="2597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8000" tIns="128000" rIns="128000" bIns="128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9"/>
          <p:cNvSpPr/>
          <p:nvPr/>
        </p:nvSpPr>
        <p:spPr>
          <a:xfrm>
            <a:off x="3131345" y="5299525"/>
            <a:ext cx="2761200" cy="2597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8000" tIns="128000" rIns="128000" bIns="1280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9"/>
          <p:cNvSpPr txBox="1"/>
          <p:nvPr/>
        </p:nvSpPr>
        <p:spPr>
          <a:xfrm>
            <a:off x="410925" y="3229225"/>
            <a:ext cx="5166300" cy="14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Den studerende kan etablere, vurdere og evaluere miljøer og aktiviteter, der understøtter udvikling, samt i relation til dette redegøre for faglige vurderinger og valg.</a:t>
            </a:r>
            <a:endParaRPr sz="18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57" name="Google Shape;457;p69"/>
          <p:cNvSpPr txBox="1"/>
          <p:nvPr/>
        </p:nvSpPr>
        <p:spPr>
          <a:xfrm>
            <a:off x="1114612" y="592271"/>
            <a:ext cx="252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Arena digital</a:t>
            </a:r>
            <a:endParaRPr/>
          </a:p>
        </p:txBody>
      </p:sp>
      <p:sp>
        <p:nvSpPr>
          <p:cNvPr id="458" name="Google Shape;458;p69"/>
          <p:cNvSpPr txBox="1"/>
          <p:nvPr/>
        </p:nvSpPr>
        <p:spPr>
          <a:xfrm>
            <a:off x="3773689" y="590099"/>
            <a:ext cx="361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Use of videos in teaching</a:t>
            </a:r>
            <a:endParaRPr/>
          </a:p>
        </p:txBody>
      </p:sp>
      <p:sp>
        <p:nvSpPr>
          <p:cNvPr id="459" name="Google Shape;459;p69"/>
          <p:cNvSpPr txBox="1"/>
          <p:nvPr/>
        </p:nvSpPr>
        <p:spPr>
          <a:xfrm>
            <a:off x="1151318" y="1384147"/>
            <a:ext cx="384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1" b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Anna Moore, Jon Grabol</a:t>
            </a:r>
            <a:endParaRPr sz="2001" b="1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60" name="Google Shape;460;p69"/>
          <p:cNvSpPr txBox="1"/>
          <p:nvPr/>
        </p:nvSpPr>
        <p:spPr>
          <a:xfrm>
            <a:off x="1203907" y="1798466"/>
            <a:ext cx="1660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CY, NP</a:t>
            </a:r>
            <a:endParaRPr/>
          </a:p>
        </p:txBody>
      </p:sp>
      <p:sp>
        <p:nvSpPr>
          <p:cNvPr id="461" name="Google Shape;461;p69"/>
          <p:cNvSpPr txBox="1"/>
          <p:nvPr/>
        </p:nvSpPr>
        <p:spPr>
          <a:xfrm>
            <a:off x="1908168" y="2212674"/>
            <a:ext cx="249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5</a:t>
            </a:r>
            <a:r>
              <a:rPr lang="en-US" sz="1800" b="1" baseline="3000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</a:t>
            </a:r>
            <a:r>
              <a:rPr lang="en-US" sz="1800" b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June 2015</a:t>
            </a:r>
            <a:endParaRPr/>
          </a:p>
        </p:txBody>
      </p:sp>
      <p:sp>
        <p:nvSpPr>
          <p:cNvPr id="462" name="Google Shape;462;p69"/>
          <p:cNvSpPr/>
          <p:nvPr/>
        </p:nvSpPr>
        <p:spPr>
          <a:xfrm>
            <a:off x="8157681" y="1923734"/>
            <a:ext cx="1448656" cy="1849349"/>
          </a:xfrm>
          <a:custGeom>
            <a:avLst/>
            <a:gdLst/>
            <a:ahLst/>
            <a:cxnLst/>
            <a:rect l="l" t="t" r="r" b="b"/>
            <a:pathLst>
              <a:path w="1448656" h="1849349" extrusionOk="0">
                <a:moveTo>
                  <a:pt x="0" y="719191"/>
                </a:moveTo>
                <a:lnTo>
                  <a:pt x="369870" y="1561672"/>
                </a:lnTo>
                <a:lnTo>
                  <a:pt x="924674" y="1849349"/>
                </a:lnTo>
                <a:lnTo>
                  <a:pt x="1448656" y="1571946"/>
                </a:lnTo>
                <a:lnTo>
                  <a:pt x="1273995" y="1037690"/>
                </a:lnTo>
                <a:lnTo>
                  <a:pt x="914400" y="0"/>
                </a:lnTo>
                <a:lnTo>
                  <a:pt x="0" y="719191"/>
                </a:lnTo>
                <a:close/>
              </a:path>
            </a:pathLst>
          </a:custGeom>
          <a:noFill/>
          <a:ln w="1905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69"/>
          <p:cNvSpPr txBox="1"/>
          <p:nvPr/>
        </p:nvSpPr>
        <p:spPr>
          <a:xfrm>
            <a:off x="9490305" y="7785974"/>
            <a:ext cx="340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/>
          </a:p>
        </p:txBody>
      </p:sp>
      <p:cxnSp>
        <p:nvCxnSpPr>
          <p:cNvPr id="464" name="Google Shape;464;p69"/>
          <p:cNvCxnSpPr/>
          <p:nvPr/>
        </p:nvCxnSpPr>
        <p:spPr>
          <a:xfrm rot="10800000" flipH="1">
            <a:off x="9365503" y="2535509"/>
            <a:ext cx="1868400" cy="465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triangle" w="med" len="med"/>
            <a:tailEnd type="none" w="sm" len="sm"/>
          </a:ln>
        </p:spPr>
      </p:cxnSp>
      <p:cxnSp>
        <p:nvCxnSpPr>
          <p:cNvPr id="465" name="Google Shape;465;p69"/>
          <p:cNvCxnSpPr/>
          <p:nvPr/>
        </p:nvCxnSpPr>
        <p:spPr>
          <a:xfrm rot="10800000" flipH="1">
            <a:off x="9713175" y="2701025"/>
            <a:ext cx="1522500" cy="5238000"/>
          </a:xfrm>
          <a:prstGeom prst="straightConnector1">
            <a:avLst/>
          </a:prstGeom>
          <a:noFill/>
          <a:ln w="19050" cap="flat" cmpd="sng">
            <a:solidFill>
              <a:srgbClr val="C00000"/>
            </a:solidFill>
            <a:prstDash val="solid"/>
            <a:miter lim="800000"/>
            <a:headEnd type="triangle" w="med" len="med"/>
            <a:tailEnd type="none" w="sm" len="sm"/>
          </a:ln>
        </p:spPr>
      </p:cxnSp>
      <p:sp>
        <p:nvSpPr>
          <p:cNvPr id="466" name="Google Shape;466;p69"/>
          <p:cNvSpPr txBox="1"/>
          <p:nvPr/>
        </p:nvSpPr>
        <p:spPr>
          <a:xfrm>
            <a:off x="276525" y="1000150"/>
            <a:ext cx="302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1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x</a:t>
            </a:r>
            <a:endParaRPr/>
          </a:p>
        </p:txBody>
      </p:sp>
      <p:sp>
        <p:nvSpPr>
          <p:cNvPr id="467" name="Google Shape;467;p69"/>
          <p:cNvSpPr txBox="1"/>
          <p:nvPr/>
        </p:nvSpPr>
        <p:spPr>
          <a:xfrm>
            <a:off x="184425" y="5514525"/>
            <a:ext cx="2699100" cy="25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Architects Daughter"/>
              <a:buChar char="●"/>
            </a:pPr>
            <a:r>
              <a:rPr lang="en-US" sz="1600" b="1">
                <a:latin typeface="Architects Daughter"/>
                <a:ea typeface="Architects Daughter"/>
                <a:cs typeface="Architects Daughter"/>
                <a:sym typeface="Architects Daughter"/>
              </a:rPr>
              <a:t>Reflektere over udvalgte teorier </a:t>
            </a:r>
            <a:endParaRPr sz="1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Architects Daughter"/>
              <a:buChar char="●"/>
            </a:pPr>
            <a:r>
              <a:rPr lang="en-US" sz="1600" b="1">
                <a:latin typeface="Architects Daughter"/>
                <a:ea typeface="Architects Daughter"/>
                <a:cs typeface="Architects Daughter"/>
                <a:sym typeface="Architects Daughter"/>
              </a:rPr>
              <a:t>Udføre enkle analyser</a:t>
            </a:r>
            <a:endParaRPr sz="1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Architects Daughter"/>
              <a:buChar char="●"/>
            </a:pPr>
            <a:r>
              <a:rPr lang="en-US" sz="1600" b="1">
                <a:latin typeface="Architects Daughter"/>
                <a:ea typeface="Architects Daughter"/>
                <a:cs typeface="Architects Daughter"/>
                <a:sym typeface="Architects Daughter"/>
              </a:rPr>
              <a:t>Demonstrere kendskab til professionel omsorgsudøvelse</a:t>
            </a:r>
            <a:endParaRPr sz="1600" b="1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228600" marR="0" lvl="0" indent="-215900" algn="l" rtl="0">
              <a:spcBef>
                <a:spcPts val="0"/>
              </a:spcBef>
              <a:spcAft>
                <a:spcPts val="0"/>
              </a:spcAft>
              <a:buSzPts val="1600"/>
              <a:buFont typeface="Architects Daughter"/>
              <a:buChar char="●"/>
            </a:pPr>
            <a:r>
              <a:rPr lang="en-US" sz="1600" b="1">
                <a:latin typeface="Architects Daughter"/>
                <a:ea typeface="Architects Daughter"/>
                <a:cs typeface="Architects Daughter"/>
                <a:sym typeface="Architects Daughter"/>
              </a:rPr>
              <a:t>Formulere og forholde sig til mål, midler og metoder</a:t>
            </a:r>
            <a:endParaRPr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E976E3C7D2D6409278C15C4E2B2B0E" ma:contentTypeVersion="8" ma:contentTypeDescription="Create a new document." ma:contentTypeScope="" ma:versionID="74947aa7ad94fc08506760f1e562d6e1">
  <xsd:schema xmlns:xsd="http://www.w3.org/2001/XMLSchema" xmlns:xs="http://www.w3.org/2001/XMLSchema" xmlns:p="http://schemas.microsoft.com/office/2006/metadata/properties" xmlns:ns2="7aca50b9-8ec3-41db-bcd3-049c5c1033ac" xmlns:ns3="9da5c55f-587e-40d9-a58f-91078a0d4f62" targetNamespace="http://schemas.microsoft.com/office/2006/metadata/properties" ma:root="true" ma:fieldsID="f20dc99594cc681325fc9b0d3b780045" ns2:_="" ns3:_="">
    <xsd:import namespace="7aca50b9-8ec3-41db-bcd3-049c5c1033ac"/>
    <xsd:import namespace="9da5c55f-587e-40d9-a58f-91078a0d4f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a50b9-8ec3-41db-bcd3-049c5c1033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a5c55f-587e-40d9-a58f-91078a0d4f6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02D935-7F57-4C9C-B562-E2A510AA0522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9da5c55f-587e-40d9-a58f-91078a0d4f62"/>
    <ds:schemaRef ds:uri="7aca50b9-8ec3-41db-bcd3-049c5c1033ac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005A84C-E98B-453E-89D4-D8E9C99540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ca50b9-8ec3-41db-bcd3-049c5c1033ac"/>
    <ds:schemaRef ds:uri="9da5c55f-587e-40d9-a58f-91078a0d4f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504830-9EEF-4190-BF28-59ACAD43C6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2324</Words>
  <Application>Microsoft Office PowerPoint</Application>
  <PresentationFormat>A3 Paper (297x420 mm)</PresentationFormat>
  <Paragraphs>451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Architects Daughter</vt:lpstr>
      <vt:lpstr>Calibri</vt:lpstr>
      <vt:lpstr>Arial</vt:lpstr>
      <vt:lpstr>Office Theme</vt:lpstr>
      <vt:lpstr>Simple Light</vt:lpstr>
      <vt:lpstr>Office Theme</vt:lpstr>
      <vt:lpstr>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ABC (Arena Blended Connected) Læringsdesign - Aktivitetsdiagram og blendedskala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ABC (Arena Blended Connected) Læringsdesign - Aktivitetsdiagram og blendedskala</vt:lpstr>
      <vt:lpstr>PowerPoint Presentation</vt:lpstr>
      <vt:lpstr>PowerPoint Presentation</vt:lpstr>
      <vt:lpstr>ABC (Arena Blended Connected) Læringsdesign - Aktivitetsdiagram og blendedskala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Natasa Perovic</dc:creator>
  <cp:lastModifiedBy>Natasa Perovic</cp:lastModifiedBy>
  <cp:revision>2</cp:revision>
  <dcterms:modified xsi:type="dcterms:W3CDTF">2019-01-22T10:26:23Z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0x01010017E976E3C7D2D6409278C15C4E2B2B0E</vt:lpwstr>
  </property>
</Properties>
</file>