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Lst>
  <p:notesMasterIdLst>
    <p:notesMasterId r:id="rId14"/>
  </p:notesMasterIdLst>
  <p:sldIdLst>
    <p:sldId id="280" r:id="rId4"/>
    <p:sldId id="502" r:id="rId5"/>
    <p:sldId id="511" r:id="rId6"/>
    <p:sldId id="512" r:id="rId7"/>
    <p:sldId id="513" r:id="rId8"/>
    <p:sldId id="514" r:id="rId9"/>
    <p:sldId id="536" r:id="rId10"/>
    <p:sldId id="538" r:id="rId11"/>
    <p:sldId id="537" r:id="rId12"/>
    <p:sldId id="4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40BA0"/>
    <a:srgbClr val="1D58A4"/>
    <a:srgbClr val="034DA4"/>
    <a:srgbClr val="0656B3"/>
    <a:srgbClr val="0A5EC0"/>
    <a:srgbClr val="000090"/>
    <a:srgbClr val="0C2E7D"/>
    <a:srgbClr val="20327D"/>
    <a:srgbClr val="05367D"/>
    <a:srgbClr val="0C3B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12" autoAdjust="0"/>
    <p:restoredTop sz="89501" autoAdjust="0"/>
  </p:normalViewPr>
  <p:slideViewPr>
    <p:cSldViewPr snapToGrid="0" snapToObjects="1">
      <p:cViewPr varScale="1">
        <p:scale>
          <a:sx n="63" d="100"/>
          <a:sy n="63" d="100"/>
        </p:scale>
        <p:origin x="1068" y="72"/>
      </p:cViewPr>
      <p:guideLst>
        <p:guide orient="horz" pos="2160"/>
        <p:guide pos="2880"/>
      </p:guideLst>
    </p:cSldViewPr>
  </p:slideViewPr>
  <p:outlineViewPr>
    <p:cViewPr>
      <p:scale>
        <a:sx n="33" d="100"/>
        <a:sy n="33" d="100"/>
      </p:scale>
      <p:origin x="0" y="-296"/>
    </p:cViewPr>
  </p:outlineViewPr>
  <p:notesTextViewPr>
    <p:cViewPr>
      <p:scale>
        <a:sx n="85" d="100"/>
        <a:sy n="85"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74AF7-CBEE-5D47-85A7-4D973E13CB31}" type="datetimeFigureOut">
              <a:rPr lang="en-US" smtClean="0"/>
              <a:t>4/13/2018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1AB41-4B0F-BA47-8DF9-575ABDE704C9}" type="slidenum">
              <a:rPr lang="en-US" smtClean="0"/>
              <a:t>‹#›</a:t>
            </a:fld>
            <a:endParaRPr lang="en-US"/>
          </a:p>
        </p:txBody>
      </p:sp>
    </p:spTree>
    <p:extLst>
      <p:ext uri="{BB962C8B-B14F-4D97-AF65-F5344CB8AC3E}">
        <p14:creationId xmlns:p14="http://schemas.microsoft.com/office/powerpoint/2010/main" val="3744387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1AB41-4B0F-BA47-8DF9-575ABDE704C9}" type="slidenum">
              <a:rPr lang="en-US" smtClean="0"/>
              <a:t>1</a:t>
            </a:fld>
            <a:endParaRPr lang="en-US"/>
          </a:p>
        </p:txBody>
      </p:sp>
    </p:spTree>
    <p:extLst>
      <p:ext uri="{BB962C8B-B14F-4D97-AF65-F5344CB8AC3E}">
        <p14:creationId xmlns:p14="http://schemas.microsoft.com/office/powerpoint/2010/main" val="155966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1AB41-4B0F-BA47-8DF9-575ABDE704C9}" type="slidenum">
              <a:rPr lang="en-US" smtClean="0"/>
              <a:t>2</a:t>
            </a:fld>
            <a:endParaRPr lang="en-US"/>
          </a:p>
        </p:txBody>
      </p:sp>
    </p:spTree>
    <p:extLst>
      <p:ext uri="{BB962C8B-B14F-4D97-AF65-F5344CB8AC3E}">
        <p14:creationId xmlns:p14="http://schemas.microsoft.com/office/powerpoint/2010/main" val="22758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To be</a:t>
            </a:r>
            <a:r>
              <a:rPr lang="en-GB" sz="1200" kern="1200" baseline="0" dirty="0">
                <a:solidFill>
                  <a:schemeClr val="tx1"/>
                </a:solidFill>
                <a:effectLst/>
                <a:latin typeface="+mn-lt"/>
                <a:ea typeface="+mn-ea"/>
                <a:cs typeface="+mn-cs"/>
              </a:rPr>
              <a:t> able to take a critical approach to learning with digital technology, we need to be clear about what it takes to learn in formal education.</a:t>
            </a:r>
          </a:p>
          <a:p>
            <a:r>
              <a:rPr lang="en-GB" sz="1200" kern="1200" dirty="0">
                <a:solidFill>
                  <a:schemeClr val="tx1"/>
                </a:solidFill>
                <a:effectLst/>
                <a:latin typeface="+mn-lt"/>
                <a:ea typeface="+mn-ea"/>
                <a:cs typeface="+mn-cs"/>
              </a:rPr>
              <a:t>Here is one way to think about it.</a:t>
            </a:r>
          </a:p>
          <a:p>
            <a:r>
              <a:rPr lang="en-GB" sz="1200" kern="1200" dirty="0">
                <a:solidFill>
                  <a:schemeClr val="tx1"/>
                </a:solidFill>
                <a:effectLst/>
                <a:latin typeface="+mn-lt"/>
                <a:ea typeface="+mn-ea"/>
                <a:cs typeface="+mn-cs"/>
              </a:rPr>
              <a:t>This is very simplified representation</a:t>
            </a:r>
            <a:r>
              <a:rPr lang="en-GB" sz="1200" kern="1200" baseline="0" dirty="0">
                <a:solidFill>
                  <a:schemeClr val="tx1"/>
                </a:solidFill>
                <a:effectLst/>
                <a:latin typeface="+mn-lt"/>
                <a:ea typeface="+mn-ea"/>
                <a:cs typeface="+mn-cs"/>
              </a:rPr>
              <a:t> of a learner learning. They have some concepts, and they have some level of practice.</a:t>
            </a:r>
          </a:p>
          <a:p>
            <a:pPr marL="171450" indent="-171450">
              <a:buFontTx/>
              <a:buChar char="-"/>
            </a:pPr>
            <a:r>
              <a:rPr lang="en-GB" sz="1200" kern="1200" baseline="0" dirty="0">
                <a:solidFill>
                  <a:schemeClr val="tx1"/>
                </a:solidFill>
                <a:effectLst/>
                <a:latin typeface="+mn-lt"/>
                <a:ea typeface="+mn-ea"/>
                <a:cs typeface="+mn-cs"/>
              </a:rPr>
              <a:t>At the concept level, as they learn new concepts, there are continual iterations of ideas at the conceptual level, as they gradually develop a concept, and begin to join it up with other concepts.</a:t>
            </a:r>
          </a:p>
          <a:p>
            <a:pPr marL="171450" indent="-171450">
              <a:buFontTx/>
              <a:buChar char="-"/>
            </a:pPr>
            <a:r>
              <a:rPr lang="en-GB" sz="1200" kern="1200" dirty="0">
                <a:solidFill>
                  <a:schemeClr val="tx1"/>
                </a:solidFill>
                <a:effectLst/>
                <a:latin typeface="+mn-lt"/>
                <a:ea typeface="+mn-ea"/>
                <a:cs typeface="+mn-cs"/>
              </a:rPr>
              <a:t>At the practice</a:t>
            </a:r>
            <a:r>
              <a:rPr lang="en-GB" sz="1200" kern="1200" baseline="0" dirty="0">
                <a:solidFill>
                  <a:schemeClr val="tx1"/>
                </a:solidFill>
                <a:effectLst/>
                <a:latin typeface="+mn-lt"/>
                <a:ea typeface="+mn-ea"/>
                <a:cs typeface="+mn-cs"/>
              </a:rPr>
              <a:t> level as well, there are continual iterations of actions that gradually develop a skill, and then gradually more complex skills.</a:t>
            </a:r>
          </a:p>
          <a:p>
            <a:pPr marL="171450" indent="-171450">
              <a:buFontTx/>
              <a:buChar char="-"/>
            </a:pPr>
            <a:r>
              <a:rPr lang="en-GB" sz="1200" kern="1200" baseline="0" dirty="0">
                <a:solidFill>
                  <a:schemeClr val="tx1"/>
                </a:solidFill>
                <a:effectLst/>
                <a:latin typeface="+mn-lt"/>
                <a:ea typeface="+mn-ea"/>
                <a:cs typeface="+mn-cs"/>
              </a:rPr>
              <a:t>Of course it’s also important that the concepts influence the learner’s practice, and their practice also influences the development of their concepts, in another continuously iterating cycle. That’s how we are all learning all the time, from day 1, for all kinds of language learning, sport, social interaction, and so on. And in formal education we have to make sure that the formal concepts and academic skills are being developed in these continual iterative interactions if the learner is to develop formal concepts they can use in practice.</a:t>
            </a:r>
          </a:p>
          <a:p>
            <a:pPr marL="171450" indent="-171450">
              <a:buFontTx/>
              <a:buChar char="-"/>
            </a:pPr>
            <a:r>
              <a:rPr lang="en-GB" sz="1200" kern="1200" baseline="0" dirty="0">
                <a:solidFill>
                  <a:schemeClr val="tx1"/>
                </a:solidFill>
                <a:effectLst/>
                <a:latin typeface="+mn-lt"/>
                <a:ea typeface="+mn-ea"/>
                <a:cs typeface="+mn-cs"/>
              </a:rPr>
              <a:t>And we do that by engaging the learner in making those iterations by interacting with the teacher at the conceptual level, and the learning environment they set up at the practice level. </a:t>
            </a:r>
          </a:p>
          <a:p>
            <a:pPr marL="171450" indent="-171450">
              <a:buFontTx/>
              <a:buChar char="-"/>
            </a:pPr>
            <a:r>
              <a:rPr lang="en-GB" sz="1200" kern="1200" baseline="0" dirty="0">
                <a:solidFill>
                  <a:schemeClr val="tx1"/>
                </a:solidFill>
                <a:effectLst/>
                <a:latin typeface="+mn-lt"/>
                <a:ea typeface="+mn-ea"/>
                <a:cs typeface="+mn-cs"/>
              </a:rPr>
              <a:t>And the same with their peers – they discuss concepts, and they practice skills together.</a:t>
            </a: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34243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With this basic</a:t>
            </a:r>
            <a:r>
              <a:rPr lang="en-US" sz="1200" kern="1200" baseline="0" dirty="0">
                <a:solidFill>
                  <a:schemeClr val="tx1"/>
                </a:solidFill>
                <a:effectLst/>
                <a:latin typeface="+mn-lt"/>
                <a:ea typeface="+mn-ea"/>
                <a:cs typeface="+mn-cs"/>
              </a:rPr>
              <a:t> framework</a:t>
            </a:r>
            <a:r>
              <a:rPr lang="en-US" sz="1200" kern="1200" dirty="0">
                <a:solidFill>
                  <a:schemeClr val="tx1"/>
                </a:solidFill>
                <a:effectLst/>
                <a:latin typeface="+mn-lt"/>
                <a:ea typeface="+mn-ea"/>
                <a:cs typeface="+mn-cs"/>
              </a:rPr>
              <a:t>, we can now use it to represent all the main types of learning we</a:t>
            </a:r>
            <a:r>
              <a:rPr lang="en-US" sz="1200" kern="1200" baseline="0" dirty="0">
                <a:solidFill>
                  <a:schemeClr val="tx1"/>
                </a:solidFill>
                <a:effectLst/>
                <a:latin typeface="+mn-lt"/>
                <a:ea typeface="+mn-ea"/>
                <a:cs typeface="+mn-cs"/>
              </a:rPr>
              <a:t> use in education. W</a:t>
            </a:r>
            <a:r>
              <a:rPr lang="en-US" sz="1200" kern="1200" dirty="0">
                <a:solidFill>
                  <a:schemeClr val="tx1"/>
                </a:solidFill>
                <a:effectLst/>
                <a:latin typeface="+mn-lt"/>
                <a:ea typeface="+mn-ea"/>
                <a:cs typeface="+mn-cs"/>
              </a:rPr>
              <a:t>e can link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one to a specific part of the framework.</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can represent ‘learning through acquisition’, where the teacher is communicating concepts and ideas</a:t>
            </a:r>
          </a:p>
          <a:p>
            <a:pPr marL="171450" indent="-171450">
              <a:buFontTx/>
              <a:buChar char="-"/>
            </a:pPr>
            <a:r>
              <a:rPr lang="en-US" sz="1200" kern="1200" baseline="0" dirty="0">
                <a:solidFill>
                  <a:schemeClr val="tx1"/>
                </a:solidFill>
                <a:effectLst/>
                <a:latin typeface="+mn-lt"/>
                <a:ea typeface="+mn-ea"/>
                <a:cs typeface="+mn-cs"/>
              </a:rPr>
              <a:t>That changes some concept, then more presentation changes it some more – or so we hope! But the learner does not need to generate any ideas</a:t>
            </a:r>
            <a:endParaRPr lang="en-GB" sz="1200" kern="1200" baseline="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However, for ‘learning through inquiry’, where the learner explores or interrogates the teachers’ concepts</a:t>
            </a:r>
            <a:r>
              <a:rPr lang="en-US" sz="1200" kern="1200" baseline="0" dirty="0">
                <a:solidFill>
                  <a:schemeClr val="tx1"/>
                </a:solidFill>
                <a:effectLst/>
                <a:latin typeface="+mn-lt"/>
                <a:ea typeface="+mn-ea"/>
                <a:cs typeface="+mn-cs"/>
              </a:rPr>
              <a:t> - the learner uses ideas they find </a:t>
            </a:r>
          </a:p>
          <a:p>
            <a:pPr marL="171450" indent="-171450">
              <a:buFontTx/>
              <a:buChar char="-"/>
            </a:pPr>
            <a:r>
              <a:rPr lang="en-US" sz="1200" kern="1200" baseline="0" dirty="0">
                <a:solidFill>
                  <a:schemeClr val="tx1"/>
                </a:solidFill>
                <a:effectLst/>
                <a:latin typeface="+mn-lt"/>
                <a:ea typeface="+mn-ea"/>
                <a:cs typeface="+mn-cs"/>
              </a:rPr>
              <a:t>and also generates ideas of what to look for next</a:t>
            </a:r>
          </a:p>
          <a:p>
            <a:pPr marL="171450" indent="-171450">
              <a:buFontTx/>
              <a:buChar char="-"/>
            </a:pPr>
            <a:r>
              <a:rPr lang="en-US" sz="1200" kern="1200" baseline="0" dirty="0">
                <a:solidFill>
                  <a:schemeClr val="tx1"/>
                </a:solidFill>
                <a:effectLst/>
                <a:latin typeface="+mn-lt"/>
                <a:ea typeface="+mn-ea"/>
                <a:cs typeface="+mn-cs"/>
              </a:rPr>
              <a:t>So this iteration produces more conceptual activity by the learner</a:t>
            </a:r>
            <a:endParaRPr lang="en-GB"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D. Laurillard (2012) </a:t>
            </a:r>
            <a:r>
              <a:rPr lang="en-US" sz="1200" i="1" kern="1200" dirty="0">
                <a:solidFill>
                  <a:schemeClr val="tx1"/>
                </a:solidFill>
                <a:effectLst/>
                <a:latin typeface="+mn-lt"/>
                <a:ea typeface="+mn-ea"/>
                <a:cs typeface="+mn-cs"/>
              </a:rPr>
              <a:t>Teaching as</a:t>
            </a:r>
            <a:r>
              <a:rPr lang="en-US" sz="1200" i="1" kern="1200" baseline="0" dirty="0">
                <a:solidFill>
                  <a:schemeClr val="tx1"/>
                </a:solidFill>
                <a:effectLst/>
                <a:latin typeface="+mn-lt"/>
                <a:ea typeface="+mn-ea"/>
                <a:cs typeface="+mn-cs"/>
              </a:rPr>
              <a:t> a Design Science</a:t>
            </a:r>
            <a:r>
              <a:rPr lang="en-US" sz="1200" kern="1200" baseline="0" dirty="0">
                <a:solidFill>
                  <a:schemeClr val="tx1"/>
                </a:solidFill>
                <a:effectLst/>
                <a:latin typeface="+mn-lt"/>
                <a:ea typeface="+mn-ea"/>
                <a:cs typeface="+mn-cs"/>
              </a:rPr>
              <a:t>, Routledge: New York.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95811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for</a:t>
            </a:r>
            <a:r>
              <a:rPr lang="en-US" sz="1200" kern="1200" dirty="0">
                <a:solidFill>
                  <a:schemeClr val="tx1"/>
                </a:solidFill>
                <a:effectLst/>
                <a:latin typeface="+mn-lt"/>
                <a:ea typeface="+mn-ea"/>
                <a:cs typeface="+mn-cs"/>
              </a:rPr>
              <a:t> ‘learning through practice’, the learner puts their concepts into practice to achieve a goal, and then respond to feedback; And again their interaction</a:t>
            </a:r>
            <a:r>
              <a:rPr lang="en-US" sz="1200" kern="1200" baseline="0" dirty="0">
                <a:solidFill>
                  <a:schemeClr val="tx1"/>
                </a:solidFill>
                <a:effectLst/>
                <a:latin typeface="+mn-lt"/>
                <a:ea typeface="+mn-ea"/>
                <a:cs typeface="+mn-cs"/>
              </a:rPr>
              <a:t> with the environment will change their practice and generate new actions to get more feedback.</a:t>
            </a:r>
          </a:p>
          <a:p>
            <a:r>
              <a:rPr lang="en-US" sz="1200" kern="1200" baseline="0" dirty="0">
                <a:solidFill>
                  <a:schemeClr val="tx1"/>
                </a:solidFill>
                <a:effectLst/>
                <a:latin typeface="+mn-lt"/>
                <a:ea typeface="+mn-ea"/>
                <a:cs typeface="+mn-cs"/>
              </a:rPr>
              <a:t>- Then, we also want to encourage them to use their practice to change their concept, and equally, use their concepts to inform their practice, and so generate a better action.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D. Laurillard (2012) </a:t>
            </a:r>
            <a:r>
              <a:rPr lang="en-US" sz="1200" i="1" kern="1200" dirty="0">
                <a:solidFill>
                  <a:schemeClr val="tx1"/>
                </a:solidFill>
                <a:effectLst/>
                <a:latin typeface="+mn-lt"/>
                <a:ea typeface="+mn-ea"/>
                <a:cs typeface="+mn-cs"/>
              </a:rPr>
              <a:t>Teaching as</a:t>
            </a:r>
            <a:r>
              <a:rPr lang="en-US" sz="1200" i="1" kern="1200" baseline="0" dirty="0">
                <a:solidFill>
                  <a:schemeClr val="tx1"/>
                </a:solidFill>
                <a:effectLst/>
                <a:latin typeface="+mn-lt"/>
                <a:ea typeface="+mn-ea"/>
                <a:cs typeface="+mn-cs"/>
              </a:rPr>
              <a:t> a Design Science</a:t>
            </a:r>
            <a:r>
              <a:rPr lang="en-US" sz="1200" kern="1200" baseline="0" dirty="0">
                <a:solidFill>
                  <a:schemeClr val="tx1"/>
                </a:solidFill>
                <a:effectLst/>
                <a:latin typeface="+mn-lt"/>
                <a:ea typeface="+mn-ea"/>
                <a:cs typeface="+mn-cs"/>
              </a:rPr>
              <a:t>, Routledge: New York.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11435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same iteration happens with </a:t>
            </a:r>
            <a:r>
              <a:rPr lang="en-US" sz="1200" kern="1200" dirty="0">
                <a:solidFill>
                  <a:schemeClr val="tx1"/>
                </a:solidFill>
                <a:effectLst/>
                <a:latin typeface="+mn-lt"/>
                <a:ea typeface="+mn-ea"/>
                <a:cs typeface="+mn-cs"/>
              </a:rPr>
              <a:t>‘learning through discussion’, where the social construction of ideas helps learners develop their concepts; the generate questions,</a:t>
            </a:r>
            <a:r>
              <a:rPr lang="en-US" sz="1200" kern="1200" baseline="0" dirty="0">
                <a:solidFill>
                  <a:schemeClr val="tx1"/>
                </a:solidFill>
                <a:effectLst/>
                <a:latin typeface="+mn-lt"/>
                <a:ea typeface="+mn-ea"/>
                <a:cs typeface="+mn-cs"/>
              </a:rPr>
              <a:t> and respond to other learners with answers to their questions, again the iteration helps to develop their concepts.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for ‘learning through collaboration’, they are discussing and sharing practice, and also linking the two, which helps them develop both concepts and practice with each other;</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nd finally, ‘learning through production’, is where they reflect on and represent what they have learned to communicate it to the teacher. So they connect up concepts and practice, and then produce an essay, or performance,</a:t>
            </a:r>
            <a:r>
              <a:rPr lang="en-US" sz="1200" kern="1200" baseline="0" dirty="0">
                <a:solidFill>
                  <a:schemeClr val="tx1"/>
                </a:solidFill>
                <a:effectLst/>
                <a:latin typeface="+mn-lt"/>
                <a:ea typeface="+mn-ea"/>
                <a:cs typeface="+mn-cs"/>
              </a:rPr>
              <a:t> or presentation to show what they have learned.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no special ordering to this.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ll the cycles should continually iterate as much as possible to promote learning, and for any one session can start anywhere.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the teacher, the message of the framework is that ideally we design learning sessions that use all these types of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From D. Laurillard (2012) </a:t>
            </a:r>
            <a:r>
              <a:rPr lang="en-US" sz="1200" i="1" kern="1200" dirty="0">
                <a:solidFill>
                  <a:schemeClr val="tx1"/>
                </a:solidFill>
                <a:effectLst/>
                <a:latin typeface="+mn-lt"/>
                <a:ea typeface="+mn-ea"/>
                <a:cs typeface="+mn-cs"/>
              </a:rPr>
              <a:t>Teaching as</a:t>
            </a:r>
            <a:r>
              <a:rPr lang="en-US" sz="1200" i="1" kern="1200" baseline="0" dirty="0">
                <a:solidFill>
                  <a:schemeClr val="tx1"/>
                </a:solidFill>
                <a:effectLst/>
                <a:latin typeface="+mn-lt"/>
                <a:ea typeface="+mn-ea"/>
                <a:cs typeface="+mn-cs"/>
              </a:rPr>
              <a:t> a Design Science</a:t>
            </a:r>
            <a:r>
              <a:rPr lang="en-US" sz="1200" kern="1200" baseline="0" dirty="0">
                <a:solidFill>
                  <a:schemeClr val="tx1"/>
                </a:solidFill>
                <a:effectLst/>
                <a:latin typeface="+mn-lt"/>
                <a:ea typeface="+mn-ea"/>
                <a:cs typeface="+mn-cs"/>
              </a:rPr>
              <a:t>, Routledge: New York.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29501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D. Laurillard (2012) </a:t>
            </a:r>
            <a:r>
              <a:rPr lang="en-US" sz="1200" i="1" kern="1200" dirty="0">
                <a:solidFill>
                  <a:schemeClr val="tx1"/>
                </a:solidFill>
                <a:effectLst/>
                <a:latin typeface="+mn-lt"/>
                <a:ea typeface="+mn-ea"/>
                <a:cs typeface="+mn-cs"/>
              </a:rPr>
              <a:t>Teaching as</a:t>
            </a:r>
            <a:r>
              <a:rPr lang="en-US" sz="1200" i="1" kern="1200" baseline="0" dirty="0">
                <a:solidFill>
                  <a:schemeClr val="tx1"/>
                </a:solidFill>
                <a:effectLst/>
                <a:latin typeface="+mn-lt"/>
                <a:ea typeface="+mn-ea"/>
                <a:cs typeface="+mn-cs"/>
              </a:rPr>
              <a:t> a Design Science</a:t>
            </a:r>
            <a:r>
              <a:rPr lang="en-US" sz="1200" kern="1200" baseline="0" dirty="0">
                <a:solidFill>
                  <a:schemeClr val="tx1"/>
                </a:solidFill>
                <a:effectLst/>
                <a:latin typeface="+mn-lt"/>
                <a:ea typeface="+mn-ea"/>
                <a:cs typeface="+mn-cs"/>
              </a:rPr>
              <a:t>, Routledge: New York.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95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D. Laurillard (2012) </a:t>
            </a:r>
            <a:r>
              <a:rPr lang="en-US" sz="1200" i="1" kern="1200" dirty="0">
                <a:solidFill>
                  <a:schemeClr val="tx1"/>
                </a:solidFill>
                <a:effectLst/>
                <a:latin typeface="+mn-lt"/>
                <a:ea typeface="+mn-ea"/>
                <a:cs typeface="+mn-cs"/>
              </a:rPr>
              <a:t>Teaching as</a:t>
            </a:r>
            <a:r>
              <a:rPr lang="en-US" sz="1200" i="1" kern="1200" baseline="0" dirty="0">
                <a:solidFill>
                  <a:schemeClr val="tx1"/>
                </a:solidFill>
                <a:effectLst/>
                <a:latin typeface="+mn-lt"/>
                <a:ea typeface="+mn-ea"/>
                <a:cs typeface="+mn-cs"/>
              </a:rPr>
              <a:t> a Design Science</a:t>
            </a:r>
            <a:r>
              <a:rPr lang="en-US" sz="1200" kern="1200" baseline="0" dirty="0">
                <a:solidFill>
                  <a:schemeClr val="tx1"/>
                </a:solidFill>
                <a:effectLst/>
                <a:latin typeface="+mn-lt"/>
                <a:ea typeface="+mn-ea"/>
                <a:cs typeface="+mn-cs"/>
              </a:rPr>
              <a:t>, Routledge: New York.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88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6C3A9C7-7989-094E-8918-B7905482CF36}"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89324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7"/>
            <a:ext cx="7772400" cy="847023"/>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640282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9" y="6440503"/>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687738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81" y="1697039"/>
            <a:ext cx="8408458" cy="4673600"/>
          </a:xfrm>
          <a:prstGeom prst="rect">
            <a:avLst/>
          </a:prstGeom>
        </p:spPr>
        <p:txBody>
          <a:bodyPr vert="horz"/>
          <a:lstStyle>
            <a:lvl1pPr marL="0" indent="0">
              <a:buFont typeface="Arial"/>
              <a:buNone/>
              <a:tabLst>
                <a:tab pos="263519"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9" y="6440503"/>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39896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81" y="1697039"/>
            <a:ext cx="3344863" cy="4673600"/>
          </a:xfrm>
          <a:prstGeom prst="rect">
            <a:avLst/>
          </a:prstGeom>
        </p:spPr>
        <p:txBody>
          <a:bodyPr vert="horz"/>
          <a:lstStyle>
            <a:lvl1pPr marL="0" indent="0">
              <a:buFont typeface="Arial"/>
              <a:buNone/>
              <a:tabLst>
                <a:tab pos="263519" algn="l"/>
              </a:tabLst>
              <a:defRPr/>
            </a:lvl1pPr>
            <a:lvl2pPr marL="742932" indent="-285744">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2" y="1697039"/>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9" y="6440503"/>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68554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75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prstGeom prst="rect">
            <a:avLst/>
          </a:prstGeom>
        </p:spPr>
        <p:txBody>
          <a:bodyPr/>
          <a:lstStyle>
            <a:lvl1pPr>
              <a:defRPr>
                <a:solidFill>
                  <a:srgbClr val="002060"/>
                </a:solidFill>
              </a:defRPr>
            </a:lvl1p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B56FADB6-1488-434D-BD30-E844CC0CFFAF}" type="datetimeFigureOut">
              <a:rPr lang="en-US" smtClean="0"/>
              <a:t>4/13/2018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D1E45152-25C2-DF40-9C23-641C41C78617}" type="slidenum">
              <a:rPr lang="en-US" smtClean="0"/>
              <a:t>‹#›</a:t>
            </a:fld>
            <a:endParaRPr lang="en-US"/>
          </a:p>
        </p:txBody>
      </p:sp>
    </p:spTree>
    <p:extLst>
      <p:ext uri="{BB962C8B-B14F-4D97-AF65-F5344CB8AC3E}">
        <p14:creationId xmlns:p14="http://schemas.microsoft.com/office/powerpoint/2010/main" val="1037873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B56FADB6-1488-434D-BD30-E844CC0CFFAF}" type="datetimeFigureOut">
              <a:rPr lang="en-US" smtClean="0"/>
              <a:t>4/13/2018</a:t>
            </a:fld>
            <a:endParaRPr 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D1E45152-25C2-DF40-9C23-641C41C78617}" type="slidenum">
              <a:rPr lang="en-US" smtClean="0"/>
              <a:t>‹#›</a:t>
            </a:fld>
            <a:endParaRPr lang="en-US"/>
          </a:p>
        </p:txBody>
      </p:sp>
    </p:spTree>
    <p:extLst>
      <p:ext uri="{BB962C8B-B14F-4D97-AF65-F5344CB8AC3E}">
        <p14:creationId xmlns:p14="http://schemas.microsoft.com/office/powerpoint/2010/main" val="1271064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8"/>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91"/>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DA179246-BBDD-4AD7-B1EB-3D56598BFE42}" type="datetimeFigureOut">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13/04/2018</a:t>
            </a:fld>
            <a:endParaRPr lang="en-GB" altLang="en-US">
              <a:solidFill>
                <a:srgbClr val="000000"/>
              </a:solidFill>
              <a:latin typeface="Arial" panose="020B0604020202020204" pitchFamily="34" charset="0"/>
              <a:ea typeface="MS PGothic" panose="020B0600070205080204"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Helvetica"/>
                <a:ea typeface="MS PGothic" charset="0"/>
                <a:cs typeface="Helvetica"/>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8218498" y="6356364"/>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anose="020B0604020202020204" pitchFamily="34" charset="0"/>
              </a:defRPr>
            </a:lvl1pPr>
          </a:lstStyle>
          <a:p>
            <a:pPr eaLnBrk="0" fontAlgn="base" hangingPunct="0">
              <a:spcBef>
                <a:spcPct val="0"/>
              </a:spcBef>
              <a:spcAft>
                <a:spcPct val="0"/>
              </a:spcAft>
              <a:defRPr/>
            </a:pPr>
            <a:fld id="{AFA77DD5-960F-4870-87D4-EA6110B8F842}" type="slidenum">
              <a:rPr lang="en-GB" altLang="en-US">
                <a:solidFill>
                  <a:srgbClr val="000000"/>
                </a:solidFill>
                <a:ea typeface="MS PGothic" panose="020B0600070205080204" pitchFamily="34" charset="-128"/>
              </a:rPr>
              <a:pPr eaLnBrk="0" fontAlgn="base" hangingPunct="0">
                <a:spcBef>
                  <a:spcPct val="0"/>
                </a:spcBef>
                <a:spcAft>
                  <a:spcPct val="0"/>
                </a:spcAft>
                <a:defRPr/>
              </a:pPr>
              <a:t>‹#›</a:t>
            </a:fld>
            <a:endParaRPr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1366857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25"/>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400"/>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400"/>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5888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3093596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59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388526"/>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1388527"/>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4" y="2571918"/>
            <a:ext cx="3008313" cy="3554247"/>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61F83178-C191-48C4-BE81-35E81BF41F12}" type="datetimeFigureOut">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13/04/2018</a:t>
            </a:fld>
            <a:endParaRPr lang="en-GB" altLang="en-US">
              <a:solidFill>
                <a:srgbClr val="000000"/>
              </a:solidFill>
              <a:latin typeface="Arial" panose="020B0604020202020204" pitchFamily="34" charset="0"/>
              <a:ea typeface="MS PGothic" panose="020B0600070205080204"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75558093-912D-404A-BC28-BEC3D4422F69}" type="slidenum">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en-GB"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1746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3"/>
            <a:ext cx="5486400" cy="566739"/>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6019810" y="2057400"/>
            <a:ext cx="2945429" cy="4114800"/>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AF6C07C7-CE7B-4FB7-AECC-C6A6AFEB7ECD}" type="datetimeFigureOut">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13/04/2018</a:t>
            </a:fld>
            <a:endParaRPr lang="en-GB" altLang="en-US">
              <a:solidFill>
                <a:srgbClr val="000000"/>
              </a:solidFill>
              <a:latin typeface="Arial" panose="020B0604020202020204" pitchFamily="34" charset="0"/>
              <a:ea typeface="MS PGothic" panose="020B0600070205080204"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9AEF4D60-64F7-4B4A-AF08-BC95C42D62CD}" type="slidenum">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en-GB"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75902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0A0B4136-0681-4BDE-A3C2-FE534ECD234B}" type="datetimeFigureOut">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13/04/2018</a:t>
            </a:fld>
            <a:endParaRPr lang="en-GB" altLang="en-US">
              <a:solidFill>
                <a:srgbClr val="000000"/>
              </a:solidFill>
              <a:latin typeface="Arial" panose="020B0604020202020204" pitchFamily="34" charset="0"/>
              <a:ea typeface="MS PGothic" panose="020B0600070205080204"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CD9B2EB-74DF-4126-9F5A-68B8CBD04EBD}" type="slidenum">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en-GB"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51457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D8661FD2-3AC4-4511-994E-4608D4B6C1AF}" type="datetimeFigureOut">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13/04/2018</a:t>
            </a:fld>
            <a:endParaRPr lang="en-GB" altLang="en-US">
              <a:solidFill>
                <a:srgbClr val="000000"/>
              </a:solidFill>
              <a:latin typeface="Arial" panose="020B0604020202020204" pitchFamily="34" charset="0"/>
              <a:ea typeface="MS PGothic" panose="020B0600070205080204"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charset="0"/>
                <a:ea typeface="MS PGothic" charset="0"/>
                <a:cs typeface="MS PGothic" charset="0"/>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8593865E-D04A-4FAE-A305-BEFA80B70B49}" type="slidenum">
              <a:rPr lang="en-GB" altLang="en-US">
                <a:solidFill>
                  <a:srgbClr val="00000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en-GB"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5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545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189" algn="ctr" defTabSz="457189"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377" algn="ctr" defTabSz="457189"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566" algn="ctr" defTabSz="457189"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754" algn="ctr" defTabSz="457189"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007420"/>
      </p:ext>
    </p:extLst>
  </p:cSld>
  <p:clrMap bg1="lt1" tx1="dk1" bg2="lt2" tx2="dk2" accent1="accent1" accent2="accent2" accent3="accent3" accent4="accent4" accent5="accent5" accent6="accent6" hlink="hlink" folHlink="folHlink"/>
  <p:sldLayoutIdLst>
    <p:sldLayoutId id="2147483676" r:id="rId1"/>
    <p:sldLayoutId id="214748368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189" rtl="0" eaLnBrk="1" fontAlgn="base" hangingPunct="1">
        <a:spcBef>
          <a:spcPct val="0"/>
        </a:spcBef>
        <a:spcAft>
          <a:spcPct val="0"/>
        </a:spcAft>
        <a:defRPr sz="4000" kern="1200">
          <a:solidFill>
            <a:srgbClr val="CD884C"/>
          </a:solidFill>
          <a:latin typeface="Century Gothic"/>
          <a:ea typeface="ＭＳ Ｐゴシック" pitchFamily="-109" charset="-128"/>
          <a:cs typeface="Century Gothic"/>
        </a:defRPr>
      </a:lvl1pPr>
      <a:lvl2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189"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377"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566"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754"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66729" y="1870075"/>
            <a:ext cx="83534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3315" name="Rectangle 3"/>
          <p:cNvSpPr>
            <a:spLocks noGrp="1" noChangeArrowheads="1"/>
          </p:cNvSpPr>
          <p:nvPr>
            <p:ph type="body" idx="1"/>
          </p:nvPr>
        </p:nvSpPr>
        <p:spPr bwMode="auto">
          <a:xfrm>
            <a:off x="466729" y="3068641"/>
            <a:ext cx="8353425" cy="3228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466729" y="6440488"/>
            <a:ext cx="296863" cy="290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300">
                <a:solidFill>
                  <a:srgbClr val="000000"/>
                </a:solidFill>
                <a:ea typeface="Arial" charset="0"/>
                <a:cs typeface="Arial" charset="0"/>
              </a:defRPr>
            </a:lvl1pPr>
          </a:lstStyle>
          <a:p>
            <a:pPr>
              <a:defRPr/>
            </a:pPr>
            <a:fld id="{55A19C26-E697-0B47-B9A7-5DE0A0881B7C}" type="slidenum">
              <a:rPr lang="en-GB"/>
              <a:pPr>
                <a:defRPr/>
              </a:pPr>
              <a:t>‹#›</a:t>
            </a:fld>
            <a:endParaRPr lang="en-GB"/>
          </a:p>
        </p:txBody>
      </p:sp>
      <p:pic>
        <p:nvPicPr>
          <p:cNvPr id="13317" name="Picture 9" descr="PMS_C_A4"/>
          <p:cNvPicPr>
            <a:picLocks noChangeAspect="1" noChangeArrowheads="1"/>
          </p:cNvPicPr>
          <p:nvPr/>
        </p:nvPicPr>
        <p:blipFill>
          <a:blip r:embed="rId2"/>
          <a:srcRect/>
          <a:stretch>
            <a:fillRect/>
          </a:stretch>
        </p:blipFill>
        <p:spPr bwMode="auto">
          <a:xfrm>
            <a:off x="7467600" y="6153149"/>
            <a:ext cx="1676400" cy="704851"/>
          </a:xfrm>
          <a:prstGeom prst="rect">
            <a:avLst/>
          </a:prstGeom>
          <a:noFill/>
          <a:ln w="9525">
            <a:noFill/>
            <a:miter lim="800000"/>
            <a:headEnd/>
            <a:tailEnd/>
          </a:ln>
        </p:spPr>
      </p:pic>
    </p:spTree>
    <p:extLst>
      <p:ext uri="{BB962C8B-B14F-4D97-AF65-F5344CB8AC3E}">
        <p14:creationId xmlns:p14="http://schemas.microsoft.com/office/powerpoint/2010/main" val="193834677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3900">
          <a:solidFill>
            <a:srgbClr val="9E2487"/>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900">
          <a:solidFill>
            <a:srgbClr val="9E2487"/>
          </a:solidFill>
          <a:latin typeface="Arial" charset="0"/>
          <a:ea typeface="ＭＳ Ｐゴシック" pitchFamily="-110" charset="-128"/>
          <a:cs typeface="ＭＳ Ｐゴシック" pitchFamily="-110" charset="-128"/>
        </a:defRPr>
      </a:lvl2pPr>
      <a:lvl3pPr algn="l" rtl="0" eaLnBrk="1" fontAlgn="base" hangingPunct="1">
        <a:spcBef>
          <a:spcPct val="0"/>
        </a:spcBef>
        <a:spcAft>
          <a:spcPct val="0"/>
        </a:spcAft>
        <a:defRPr sz="3900">
          <a:solidFill>
            <a:srgbClr val="9E2487"/>
          </a:solidFill>
          <a:latin typeface="Arial" charset="0"/>
          <a:ea typeface="ＭＳ Ｐゴシック" pitchFamily="-110" charset="-128"/>
          <a:cs typeface="ＭＳ Ｐゴシック" pitchFamily="-110" charset="-128"/>
        </a:defRPr>
      </a:lvl3pPr>
      <a:lvl4pPr algn="l" rtl="0" eaLnBrk="1" fontAlgn="base" hangingPunct="1">
        <a:spcBef>
          <a:spcPct val="0"/>
        </a:spcBef>
        <a:spcAft>
          <a:spcPct val="0"/>
        </a:spcAft>
        <a:defRPr sz="3900">
          <a:solidFill>
            <a:srgbClr val="9E2487"/>
          </a:solidFill>
          <a:latin typeface="Arial" charset="0"/>
          <a:ea typeface="ＭＳ Ｐゴシック" pitchFamily="-110" charset="-128"/>
          <a:cs typeface="ＭＳ Ｐゴシック" pitchFamily="-110" charset="-128"/>
        </a:defRPr>
      </a:lvl4pPr>
      <a:lvl5pPr algn="l" rtl="0" eaLnBrk="1" fontAlgn="base" hangingPunct="1">
        <a:spcBef>
          <a:spcPct val="0"/>
        </a:spcBef>
        <a:spcAft>
          <a:spcPct val="0"/>
        </a:spcAft>
        <a:defRPr sz="3900">
          <a:solidFill>
            <a:srgbClr val="9E2487"/>
          </a:solidFill>
          <a:latin typeface="Arial" charset="0"/>
          <a:ea typeface="ＭＳ Ｐゴシック" pitchFamily="-110" charset="-128"/>
          <a:cs typeface="ＭＳ Ｐゴシック" pitchFamily="-110" charset="-128"/>
        </a:defRPr>
      </a:lvl5pPr>
      <a:lvl6pPr marL="457189" algn="l" rtl="0" eaLnBrk="1" fontAlgn="base" hangingPunct="1">
        <a:spcBef>
          <a:spcPct val="0"/>
        </a:spcBef>
        <a:spcAft>
          <a:spcPct val="0"/>
        </a:spcAft>
        <a:defRPr sz="3900">
          <a:solidFill>
            <a:srgbClr val="9E2487"/>
          </a:solidFill>
          <a:latin typeface="Arial" charset="0"/>
        </a:defRPr>
      </a:lvl6pPr>
      <a:lvl7pPr marL="914377" algn="l" rtl="0" eaLnBrk="1" fontAlgn="base" hangingPunct="1">
        <a:spcBef>
          <a:spcPct val="0"/>
        </a:spcBef>
        <a:spcAft>
          <a:spcPct val="0"/>
        </a:spcAft>
        <a:defRPr sz="3900">
          <a:solidFill>
            <a:srgbClr val="9E2487"/>
          </a:solidFill>
          <a:latin typeface="Arial" charset="0"/>
        </a:defRPr>
      </a:lvl7pPr>
      <a:lvl8pPr marL="1371566" algn="l" rtl="0" eaLnBrk="1" fontAlgn="base" hangingPunct="1">
        <a:spcBef>
          <a:spcPct val="0"/>
        </a:spcBef>
        <a:spcAft>
          <a:spcPct val="0"/>
        </a:spcAft>
        <a:defRPr sz="3900">
          <a:solidFill>
            <a:srgbClr val="9E2487"/>
          </a:solidFill>
          <a:latin typeface="Arial" charset="0"/>
        </a:defRPr>
      </a:lvl8pPr>
      <a:lvl9pPr marL="1828754" algn="l" rtl="0" eaLnBrk="1" fontAlgn="base" hangingPunct="1">
        <a:spcBef>
          <a:spcPct val="0"/>
        </a:spcBef>
        <a:spcAft>
          <a:spcPct val="0"/>
        </a:spcAft>
        <a:defRPr sz="3900">
          <a:solidFill>
            <a:srgbClr val="9E2487"/>
          </a:solidFill>
          <a:latin typeface="Arial" charset="0"/>
        </a:defRPr>
      </a:lvl9pPr>
    </p:titleStyle>
    <p:bodyStyle>
      <a:lvl1pPr marL="342891" indent="-342891" algn="l" rtl="0" eaLnBrk="1" fontAlgn="base" hangingPunct="1">
        <a:spcBef>
          <a:spcPct val="20000"/>
        </a:spcBef>
        <a:spcAft>
          <a:spcPct val="0"/>
        </a:spcAft>
        <a:defRPr sz="1900" b="1">
          <a:solidFill>
            <a:schemeClr val="tx1"/>
          </a:solidFill>
          <a:latin typeface="+mn-lt"/>
          <a:ea typeface="ＭＳ Ｐゴシック" pitchFamily="-110" charset="-128"/>
          <a:cs typeface="ＭＳ Ｐゴシック" pitchFamily="-110" charset="-128"/>
        </a:defRPr>
      </a:lvl1pPr>
      <a:lvl2pPr marL="225420" indent="-223833" algn="l" rtl="0" eaLnBrk="1" fontAlgn="base" hangingPunct="1">
        <a:spcBef>
          <a:spcPct val="20000"/>
        </a:spcBef>
        <a:spcAft>
          <a:spcPct val="0"/>
        </a:spcAft>
        <a:buChar char="•"/>
        <a:defRPr sz="1900">
          <a:solidFill>
            <a:schemeClr val="tx1"/>
          </a:solidFill>
          <a:latin typeface="+mn-lt"/>
          <a:ea typeface="ＭＳ Ｐゴシック" pitchFamily="30" charset="-128"/>
        </a:defRPr>
      </a:lvl2pPr>
      <a:lvl3pPr marL="485763" indent="-258756" algn="l" rtl="0" eaLnBrk="1" fontAlgn="base" hangingPunct="1">
        <a:spcBef>
          <a:spcPct val="20000"/>
        </a:spcBef>
        <a:spcAft>
          <a:spcPct val="0"/>
        </a:spcAft>
        <a:buFont typeface="Arial" charset="0"/>
        <a:buChar char="–"/>
        <a:defRPr sz="1900">
          <a:solidFill>
            <a:schemeClr val="tx1"/>
          </a:solidFill>
          <a:latin typeface="+mn-lt"/>
          <a:ea typeface="ＭＳ Ｐゴシック" pitchFamily="30" charset="-128"/>
        </a:defRPr>
      </a:lvl3pPr>
      <a:lvl4pPr marL="746107" indent="-258756" algn="l" rtl="0" eaLnBrk="1" fontAlgn="base" hangingPunct="1">
        <a:spcBef>
          <a:spcPct val="20000"/>
        </a:spcBef>
        <a:spcAft>
          <a:spcPct val="0"/>
        </a:spcAft>
        <a:buFont typeface="Wingdings" charset="2"/>
        <a:buChar char="§"/>
        <a:defRPr sz="1900">
          <a:solidFill>
            <a:schemeClr val="tx1"/>
          </a:solidFill>
          <a:latin typeface="+mn-lt"/>
          <a:ea typeface="ＭＳ Ｐゴシック" pitchFamily="30" charset="-128"/>
        </a:defRPr>
      </a:lvl4pPr>
      <a:lvl5pPr marL="958827" indent="-211133" algn="l" rtl="0" eaLnBrk="1" fontAlgn="base" hangingPunct="1">
        <a:spcBef>
          <a:spcPct val="20000"/>
        </a:spcBef>
        <a:spcAft>
          <a:spcPct val="0"/>
        </a:spcAft>
        <a:buChar char="»"/>
        <a:defRPr sz="1900">
          <a:solidFill>
            <a:schemeClr val="tx1"/>
          </a:solidFill>
          <a:latin typeface="+mn-lt"/>
          <a:ea typeface="ＭＳ Ｐゴシック" pitchFamily="30" charset="-128"/>
        </a:defRPr>
      </a:lvl5pPr>
      <a:lvl6pPr marL="1416015" indent="-211133" algn="l" rtl="0" eaLnBrk="1" fontAlgn="base" hangingPunct="1">
        <a:spcBef>
          <a:spcPct val="20000"/>
        </a:spcBef>
        <a:spcAft>
          <a:spcPct val="0"/>
        </a:spcAft>
        <a:buChar char="»"/>
        <a:defRPr sz="1900">
          <a:solidFill>
            <a:schemeClr val="tx1"/>
          </a:solidFill>
          <a:latin typeface="+mn-lt"/>
        </a:defRPr>
      </a:lvl6pPr>
      <a:lvl7pPr marL="1873204" indent="-211133" algn="l" rtl="0" eaLnBrk="1" fontAlgn="base" hangingPunct="1">
        <a:spcBef>
          <a:spcPct val="20000"/>
        </a:spcBef>
        <a:spcAft>
          <a:spcPct val="0"/>
        </a:spcAft>
        <a:buChar char="»"/>
        <a:defRPr sz="1900">
          <a:solidFill>
            <a:schemeClr val="tx1"/>
          </a:solidFill>
          <a:latin typeface="+mn-lt"/>
        </a:defRPr>
      </a:lvl7pPr>
      <a:lvl8pPr marL="2330392" indent="-211133" algn="l" rtl="0" eaLnBrk="1" fontAlgn="base" hangingPunct="1">
        <a:spcBef>
          <a:spcPct val="20000"/>
        </a:spcBef>
        <a:spcAft>
          <a:spcPct val="0"/>
        </a:spcAft>
        <a:buChar char="»"/>
        <a:defRPr sz="1900">
          <a:solidFill>
            <a:schemeClr val="tx1"/>
          </a:solidFill>
          <a:latin typeface="+mn-lt"/>
        </a:defRPr>
      </a:lvl8pPr>
      <a:lvl9pPr marL="2787581" indent="-211133" algn="l" rtl="0" eaLnBrk="1" fontAlgn="base" hangingPunct="1">
        <a:spcBef>
          <a:spcPct val="20000"/>
        </a:spcBef>
        <a:spcAft>
          <a:spcPct val="0"/>
        </a:spcAft>
        <a:buChar char="»"/>
        <a:defRPr sz="19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routledge.com/9780415803878/" TargetMode="External"/><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image" Target="../media/image12.tiff"/><Relationship Id="rId5" Type="http://schemas.openxmlformats.org/officeDocument/2006/relationships/hyperlink" Target="http://learningdesigner.org/i" TargetMode="External"/><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7.tiff"/><Relationship Id="rId5" Type="http://schemas.openxmlformats.org/officeDocument/2006/relationships/image" Target="../media/image6.em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6" descr="IoE_286_landscap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solidFill>
            <a:schemeClr val="bg1"/>
          </a:solidFill>
          <a:ln>
            <a:noFill/>
          </a:ln>
          <a:extLst/>
        </p:spPr>
      </p:pic>
      <p:sp>
        <p:nvSpPr>
          <p:cNvPr id="67587" name="Rectangle 5"/>
          <p:cNvSpPr>
            <a:spLocks noChangeArrowheads="1"/>
          </p:cNvSpPr>
          <p:nvPr/>
        </p:nvSpPr>
        <p:spPr bwMode="auto">
          <a:xfrm>
            <a:off x="0" y="4386278"/>
            <a:ext cx="9144000" cy="2441575"/>
          </a:xfrm>
          <a:prstGeom prst="rect">
            <a:avLst/>
          </a:prstGeom>
          <a:gradFill rotWithShape="1">
            <a:gsLst>
              <a:gs pos="0">
                <a:srgbClr val="000000">
                  <a:alpha val="0"/>
                </a:srgbClr>
              </a:gs>
              <a:gs pos="100000">
                <a:srgbClr val="000000">
                  <a:alpha val="56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0" y="1227138"/>
            <a:ext cx="9144001" cy="5824825"/>
          </a:xfrm>
          <a:prstGeom prst="rect">
            <a:avLst/>
          </a:prstGeom>
        </p:spPr>
      </p:pic>
      <p:sp>
        <p:nvSpPr>
          <p:cNvPr id="67589" name="TextBox 3"/>
          <p:cNvSpPr txBox="1">
            <a:spLocks noChangeArrowheads="1"/>
          </p:cNvSpPr>
          <p:nvPr/>
        </p:nvSpPr>
        <p:spPr bwMode="auto">
          <a:xfrm>
            <a:off x="5140036" y="5500567"/>
            <a:ext cx="384463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GB" altLang="en-US" sz="2800">
                <a:solidFill>
                  <a:schemeClr val="tx2"/>
                </a:solidFill>
                <a:latin typeface="+mn-lt"/>
              </a:rPr>
              <a:t>Diana </a:t>
            </a:r>
            <a:r>
              <a:rPr lang="en-GB" altLang="en-US" sz="2800" dirty="0">
                <a:solidFill>
                  <a:schemeClr val="tx2"/>
                </a:solidFill>
                <a:latin typeface="+mn-lt"/>
              </a:rPr>
              <a:t>Laurillard </a:t>
            </a:r>
          </a:p>
          <a:p>
            <a:pPr algn="r" eaLnBrk="1" hangingPunct="1"/>
            <a:r>
              <a:rPr lang="en-GB" altLang="en-US" sz="2800" dirty="0">
                <a:solidFill>
                  <a:schemeClr val="tx2"/>
                </a:solidFill>
                <a:latin typeface="+mn-lt"/>
              </a:rPr>
              <a:t>UCL Knowledge Lab</a:t>
            </a:r>
          </a:p>
        </p:txBody>
      </p:sp>
      <p:sp>
        <p:nvSpPr>
          <p:cNvPr id="9" name="TextBox 3"/>
          <p:cNvSpPr txBox="1">
            <a:spLocks noChangeArrowheads="1"/>
          </p:cNvSpPr>
          <p:nvPr/>
        </p:nvSpPr>
        <p:spPr bwMode="auto">
          <a:xfrm>
            <a:off x="2114551" y="4300238"/>
            <a:ext cx="687012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3600" dirty="0">
                <a:solidFill>
                  <a:schemeClr val="tx2"/>
                </a:solidFill>
                <a:latin typeface="Century Gothic" charset="0"/>
                <a:ea typeface="Century Gothic" charset="0"/>
                <a:cs typeface="Century Gothic" charset="0"/>
              </a:rPr>
              <a:t>Introduction to the Conversational Framework </a:t>
            </a:r>
            <a:endParaRPr lang="en-GB" altLang="en-US" sz="3200" dirty="0">
              <a:solidFill>
                <a:schemeClr val="tx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51785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BCD7EA4-2906-0142-ABCB-9D16302D5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0" y="1244601"/>
            <a:ext cx="9144001" cy="6115054"/>
          </a:xfrm>
          <a:prstGeom prst="rect">
            <a:avLst/>
          </a:prstGeom>
        </p:spPr>
      </p:pic>
      <p:sp>
        <p:nvSpPr>
          <p:cNvPr id="2" name="Title 1"/>
          <p:cNvSpPr>
            <a:spLocks noGrp="1"/>
          </p:cNvSpPr>
          <p:nvPr>
            <p:ph type="title"/>
          </p:nvPr>
        </p:nvSpPr>
        <p:spPr>
          <a:xfrm>
            <a:off x="0" y="0"/>
            <a:ext cx="9144000" cy="1244600"/>
          </a:xfrm>
          <a:solidFill>
            <a:srgbClr val="1D58A4"/>
          </a:solidFill>
        </p:spPr>
        <p:txBody>
          <a:bodyPr anchor="ctr" anchorCtr="0">
            <a:normAutofit/>
          </a:bodyPr>
          <a:lstStyle/>
          <a:p>
            <a:pPr algn="ctr">
              <a:lnSpc>
                <a:spcPct val="150000"/>
              </a:lnSpc>
            </a:pPr>
            <a:r>
              <a:rPr lang="en-US" sz="3200" dirty="0">
                <a:solidFill>
                  <a:srgbClr val="FFFFFF"/>
                </a:solidFill>
              </a:rPr>
              <a:t>Further details…</a:t>
            </a:r>
          </a:p>
        </p:txBody>
      </p:sp>
      <p:sp>
        <p:nvSpPr>
          <p:cNvPr id="6" name="TextBox 5"/>
          <p:cNvSpPr txBox="1">
            <a:spLocks noChangeArrowheads="1"/>
          </p:cNvSpPr>
          <p:nvPr/>
        </p:nvSpPr>
        <p:spPr bwMode="auto">
          <a:xfrm>
            <a:off x="954303" y="5610640"/>
            <a:ext cx="290435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9" tIns="45720" rIns="91439" bIns="4572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cs typeface="ＭＳ Ｐゴシック" charset="0"/>
              </a:rPr>
              <a:t>Routledge</a:t>
            </a:r>
            <a:endParaRPr lang="en-US" dirty="0">
              <a:cs typeface="ＭＳ Ｐゴシック" charset="0"/>
              <a:hlinkClick r:id="rId3"/>
            </a:endParaRPr>
          </a:p>
          <a:p>
            <a:r>
              <a:rPr lang="en-US" dirty="0">
                <a:hlinkClick r:id="rId3"/>
              </a:rPr>
              <a:t>http://www.routledge.com/9780415803878/</a:t>
            </a:r>
            <a:r>
              <a:rPr lang="en-US" dirty="0"/>
              <a:t>   </a:t>
            </a:r>
            <a:r>
              <a:rPr lang="en-US" dirty="0">
                <a:cs typeface="ＭＳ Ｐゴシック" charset="0"/>
              </a:rPr>
              <a:t> </a:t>
            </a:r>
          </a:p>
        </p:txBody>
      </p:sp>
      <p:pic>
        <p:nvPicPr>
          <p:cNvPr id="7" name="Picture 6" descr="TDS cov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06" y="1704341"/>
            <a:ext cx="2637537" cy="3882060"/>
          </a:xfrm>
          <a:prstGeom prst="rect">
            <a:avLst/>
          </a:prstGeom>
          <a:ln w="19050" cmpd="thickThin">
            <a:solidFill>
              <a:srgbClr val="800000"/>
            </a:solidFill>
          </a:ln>
          <a:effectLst>
            <a:outerShdw blurRad="50800" dist="38100" dir="2700000" algn="tl" rotWithShape="0">
              <a:srgbClr val="000000">
                <a:alpha val="43000"/>
              </a:srgbClr>
            </a:outerShdw>
          </a:effectLst>
        </p:spPr>
      </p:pic>
      <p:sp>
        <p:nvSpPr>
          <p:cNvPr id="8" name="TextBox 7"/>
          <p:cNvSpPr txBox="1"/>
          <p:nvPr/>
        </p:nvSpPr>
        <p:spPr>
          <a:xfrm>
            <a:off x="4259013" y="2762674"/>
            <a:ext cx="3370436" cy="507831"/>
          </a:xfrm>
          <a:prstGeom prst="rect">
            <a:avLst/>
          </a:prstGeom>
          <a:noFill/>
        </p:spPr>
        <p:txBody>
          <a:bodyPr wrap="square" rtlCol="0">
            <a:spAutoFit/>
          </a:bodyPr>
          <a:lstStyle/>
          <a:p>
            <a:pPr>
              <a:lnSpc>
                <a:spcPct val="150000"/>
              </a:lnSpc>
            </a:pPr>
            <a:r>
              <a:rPr lang="en-US" sz="2000" dirty="0">
                <a:hlinkClick r:id="rId5"/>
              </a:rPr>
              <a:t>http://</a:t>
            </a:r>
            <a:r>
              <a:rPr lang="en-US" sz="2000" dirty="0" err="1">
                <a:hlinkClick r:id="rId5"/>
              </a:rPr>
              <a:t>learningdesigner.org</a:t>
            </a:r>
            <a:endParaRPr lang="en-US" sz="2000" dirty="0"/>
          </a:p>
        </p:txBody>
      </p:sp>
      <p:pic>
        <p:nvPicPr>
          <p:cNvPr id="9" name="Picture 8" descr="Browse submitt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6533" y="3308084"/>
            <a:ext cx="4233796" cy="2932228"/>
          </a:xfrm>
          <a:prstGeom prst="rect">
            <a:avLst/>
          </a:prstGeom>
          <a:ln>
            <a:solidFill>
              <a:schemeClr val="accent1"/>
            </a:solidFill>
          </a:ln>
        </p:spPr>
      </p:pic>
    </p:spTree>
    <p:extLst>
      <p:ext uri="{BB962C8B-B14F-4D97-AF65-F5344CB8AC3E}">
        <p14:creationId xmlns:p14="http://schemas.microsoft.com/office/powerpoint/2010/main" val="52430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7453"/>
            <a:ext cx="9144000" cy="3412551"/>
          </a:xfrm>
          <a:prstGeom prst="rect">
            <a:avLst/>
          </a:prstGeom>
        </p:spPr>
      </p:pic>
      <p:sp>
        <p:nvSpPr>
          <p:cNvPr id="2" name="Title 1"/>
          <p:cNvSpPr>
            <a:spLocks noGrp="1"/>
          </p:cNvSpPr>
          <p:nvPr>
            <p:ph type="title"/>
          </p:nvPr>
        </p:nvSpPr>
        <p:spPr>
          <a:xfrm>
            <a:off x="457200" y="2533651"/>
            <a:ext cx="8229600" cy="1375996"/>
          </a:xfrm>
          <a:solidFill>
            <a:schemeClr val="bg1">
              <a:alpha val="59000"/>
            </a:schemeClr>
          </a:solidFill>
          <a:ln>
            <a:noFill/>
          </a:ln>
        </p:spPr>
        <p:txBody>
          <a:bodyPr>
            <a:normAutofit/>
          </a:bodyPr>
          <a:lstStyle/>
          <a:p>
            <a:pPr algn="ctr"/>
            <a:r>
              <a:rPr lang="en-US" dirty="0"/>
              <a:t>What it takes to learn:</a:t>
            </a:r>
            <a:br>
              <a:rPr lang="en-US" dirty="0"/>
            </a:br>
            <a:r>
              <a:rPr lang="en-US" dirty="0"/>
              <a:t>The Conversational Framework</a:t>
            </a:r>
          </a:p>
        </p:txBody>
      </p:sp>
    </p:spTree>
    <p:extLst>
      <p:ext uri="{BB962C8B-B14F-4D97-AF65-F5344CB8AC3E}">
        <p14:creationId xmlns:p14="http://schemas.microsoft.com/office/powerpoint/2010/main" val="99165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9500" y="0"/>
            <a:ext cx="9144000" cy="1168400"/>
          </a:xfrm>
          <a:prstGeom prst="rect">
            <a:avLst/>
          </a:prstGeom>
          <a:solidFill>
            <a:srgbClr val="1D58A4"/>
          </a:solidFill>
          <a:effectLst/>
        </p:spPr>
        <p:txBody>
          <a:bodyPr wrap="square" rtlCol="0" anchor="ctr">
            <a:noAutofit/>
          </a:bodyPr>
          <a:lstStyle/>
          <a:p>
            <a:pPr algn="ctr"/>
            <a:r>
              <a:rPr lang="en-US" sz="3200" dirty="0">
                <a:solidFill>
                  <a:srgbClr val="FFFFFF"/>
                </a:solidFill>
                <a:latin typeface="Century Gothic" charset="0"/>
                <a:ea typeface="Century Gothic" charset="0"/>
                <a:cs typeface="Century Gothic" charset="0"/>
              </a:rPr>
              <a:t>   What does it take to learn in formal education?</a:t>
            </a:r>
          </a:p>
        </p:txBody>
      </p:sp>
      <p:sp>
        <p:nvSpPr>
          <p:cNvPr id="61" name="Oval 60"/>
          <p:cNvSpPr/>
          <p:nvPr/>
        </p:nvSpPr>
        <p:spPr>
          <a:xfrm>
            <a:off x="596915" y="1978266"/>
            <a:ext cx="927101" cy="3087571"/>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6" name="Rounded Rectangle 85"/>
          <p:cNvSpPr/>
          <p:nvPr/>
        </p:nvSpPr>
        <p:spPr>
          <a:xfrm rot="16200000" flipH="1">
            <a:off x="2549319" y="2708497"/>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82"/>
            <a:endParaRPr lang="en-US" sz="3600">
              <a:solidFill>
                <a:prstClr val="black"/>
              </a:solidFill>
              <a:latin typeface="Calibri"/>
            </a:endParaRPr>
          </a:p>
        </p:txBody>
      </p:sp>
      <p:sp>
        <p:nvSpPr>
          <p:cNvPr id="35" name="AutoShape 3" descr="10%"/>
          <p:cNvSpPr>
            <a:spLocks noChangeArrowheads="1"/>
          </p:cNvSpPr>
          <p:nvPr/>
        </p:nvSpPr>
        <p:spPr bwMode="auto">
          <a:xfrm>
            <a:off x="3951467" y="1978266"/>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36" name="AutoShape 4" descr="90%"/>
          <p:cNvSpPr>
            <a:spLocks noChangeArrowheads="1"/>
          </p:cNvSpPr>
          <p:nvPr/>
        </p:nvSpPr>
        <p:spPr bwMode="auto">
          <a:xfrm>
            <a:off x="457212" y="1971711"/>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71713"/>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7595874" y="4670090"/>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52400" y="4670090"/>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Learning environment</a:t>
            </a:r>
          </a:p>
        </p:txBody>
      </p:sp>
      <p:sp>
        <p:nvSpPr>
          <p:cNvPr id="92" name="AutoShape 3" descr="10%"/>
          <p:cNvSpPr>
            <a:spLocks noChangeArrowheads="1"/>
          </p:cNvSpPr>
          <p:nvPr/>
        </p:nvSpPr>
        <p:spPr bwMode="auto">
          <a:xfrm>
            <a:off x="4691799" y="1974833"/>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93" name="AutoShape 3" descr="10%"/>
          <p:cNvSpPr>
            <a:spLocks noChangeArrowheads="1"/>
          </p:cNvSpPr>
          <p:nvPr/>
        </p:nvSpPr>
        <p:spPr bwMode="auto">
          <a:xfrm>
            <a:off x="3951467" y="4671697"/>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sp>
        <p:nvSpPr>
          <p:cNvPr id="94" name="AutoShape 3" descr="10%"/>
          <p:cNvSpPr>
            <a:spLocks noChangeArrowheads="1"/>
          </p:cNvSpPr>
          <p:nvPr/>
        </p:nvSpPr>
        <p:spPr bwMode="auto">
          <a:xfrm>
            <a:off x="4691799" y="4668264"/>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sp>
        <p:nvSpPr>
          <p:cNvPr id="3" name="Rectangle 2"/>
          <p:cNvSpPr/>
          <p:nvPr/>
        </p:nvSpPr>
        <p:spPr>
          <a:xfrm>
            <a:off x="94882" y="1657297"/>
            <a:ext cx="2327835" cy="403356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p:nvSpPr>
        <p:spPr>
          <a:xfrm>
            <a:off x="6816168" y="1714397"/>
            <a:ext cx="2327835" cy="403356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92" idx="2"/>
            <a:endCxn id="35" idx="2"/>
          </p:cNvCxnSpPr>
          <p:nvPr/>
        </p:nvCxnSpPr>
        <p:spPr>
          <a:xfrm rot="5400000" flipH="1">
            <a:off x="4597923" y="2345821"/>
            <a:ext cx="3435" cy="784597"/>
          </a:xfrm>
          <a:prstGeom prst="curvedConnector3">
            <a:avLst>
              <a:gd name="adj1" fmla="val -665502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9" name="Curved Connector 135"/>
          <p:cNvCxnSpPr>
            <a:stCxn id="35" idx="0"/>
            <a:endCxn id="92" idx="0"/>
          </p:cNvCxnSpPr>
          <p:nvPr/>
        </p:nvCxnSpPr>
        <p:spPr>
          <a:xfrm rot="5400000" flipH="1" flipV="1">
            <a:off x="4597924" y="1584252"/>
            <a:ext cx="3433" cy="784597"/>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94" idx="2"/>
            <a:endCxn id="93" idx="2"/>
          </p:cNvCxnSpPr>
          <p:nvPr/>
        </p:nvCxnSpPr>
        <p:spPr>
          <a:xfrm rot="5400000" flipH="1">
            <a:off x="4597923" y="5039252"/>
            <a:ext cx="3435" cy="784597"/>
          </a:xfrm>
          <a:prstGeom prst="curvedConnector3">
            <a:avLst>
              <a:gd name="adj1" fmla="val -665502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9" name="Curved Connector 135"/>
          <p:cNvCxnSpPr>
            <a:stCxn id="93" idx="0"/>
            <a:endCxn id="94" idx="0"/>
          </p:cNvCxnSpPr>
          <p:nvPr/>
        </p:nvCxnSpPr>
        <p:spPr>
          <a:xfrm rot="5400000" flipH="1" flipV="1">
            <a:off x="4597924" y="4277683"/>
            <a:ext cx="3433" cy="784597"/>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93" idx="1"/>
            <a:endCxn id="35" idx="1"/>
          </p:cNvCxnSpPr>
          <p:nvPr/>
        </p:nvCxnSpPr>
        <p:spPr>
          <a:xfrm rot="10800000">
            <a:off x="3951467" y="2357335"/>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1" name="Curved Connector 135"/>
          <p:cNvCxnSpPr>
            <a:stCxn id="92" idx="3"/>
            <a:endCxn id="94" idx="3"/>
          </p:cNvCxnSpPr>
          <p:nvPr/>
        </p:nvCxnSpPr>
        <p:spPr>
          <a:xfrm>
            <a:off x="5292079" y="2357335"/>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3" name="AutoShape 3" descr="10%"/>
          <p:cNvSpPr>
            <a:spLocks noChangeArrowheads="1"/>
          </p:cNvSpPr>
          <p:nvPr/>
        </p:nvSpPr>
        <p:spPr bwMode="auto">
          <a:xfrm>
            <a:off x="3736704" y="1972764"/>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concepts</a:t>
            </a:r>
          </a:p>
        </p:txBody>
      </p:sp>
      <p:sp>
        <p:nvSpPr>
          <p:cNvPr id="141" name="AutoShape 3" descr="10%"/>
          <p:cNvSpPr>
            <a:spLocks noChangeArrowheads="1"/>
          </p:cNvSpPr>
          <p:nvPr/>
        </p:nvSpPr>
        <p:spPr bwMode="auto">
          <a:xfrm>
            <a:off x="3736704" y="4664829"/>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practice</a:t>
            </a:r>
          </a:p>
        </p:txBody>
      </p:sp>
    </p:spTree>
    <p:extLst>
      <p:ext uri="{BB962C8B-B14F-4D97-AF65-F5344CB8AC3E}">
        <p14:creationId xmlns:p14="http://schemas.microsoft.com/office/powerpoint/2010/main" val="1030314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right)">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up)">
                                      <p:cBhvr>
                                        <p:cTn id="41" dur="500"/>
                                        <p:tgtEl>
                                          <p:spTgt spid="51"/>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2549319" y="2708497"/>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82"/>
            <a:endParaRPr lang="en-US" sz="3600">
              <a:solidFill>
                <a:prstClr val="black"/>
              </a:solidFill>
              <a:latin typeface="Calibri"/>
            </a:endParaRPr>
          </a:p>
        </p:txBody>
      </p:sp>
      <p:sp>
        <p:nvSpPr>
          <p:cNvPr id="61" name="Oval 60"/>
          <p:cNvSpPr/>
          <p:nvPr/>
        </p:nvSpPr>
        <p:spPr>
          <a:xfrm>
            <a:off x="596915" y="1973259"/>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AutoShape 4" descr="90%"/>
          <p:cNvSpPr>
            <a:spLocks noChangeArrowheads="1"/>
          </p:cNvSpPr>
          <p:nvPr/>
        </p:nvSpPr>
        <p:spPr bwMode="auto">
          <a:xfrm>
            <a:off x="457212" y="1971711"/>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71713"/>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7595874" y="4670090"/>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52400" y="4670090"/>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Learning environment</a:t>
            </a:r>
          </a:p>
        </p:txBody>
      </p:sp>
      <p:cxnSp>
        <p:nvCxnSpPr>
          <p:cNvPr id="54" name="Curved Connector 53"/>
          <p:cNvCxnSpPr>
            <a:stCxn id="85" idx="2"/>
            <a:endCxn id="36" idx="2"/>
          </p:cNvCxnSpPr>
          <p:nvPr/>
        </p:nvCxnSpPr>
        <p:spPr>
          <a:xfrm rot="5400000">
            <a:off x="2831014" y="994210"/>
            <a:ext cx="14988" cy="3511222"/>
          </a:xfrm>
          <a:prstGeom prst="curvedConnector3">
            <a:avLst>
              <a:gd name="adj1" fmla="val 162522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a:endCxn id="85" idx="0"/>
          </p:cNvCxnSpPr>
          <p:nvPr/>
        </p:nvCxnSpPr>
        <p:spPr>
          <a:xfrm rot="5400000" flipH="1" flipV="1">
            <a:off x="2831014" y="208606"/>
            <a:ext cx="14988" cy="3511222"/>
          </a:xfrm>
          <a:prstGeom prst="curvedConnector3">
            <a:avLst>
              <a:gd name="adj1" fmla="val 1625220"/>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9885" y="1907177"/>
            <a:ext cx="2045647"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communication cycle</a:t>
            </a:r>
          </a:p>
        </p:txBody>
      </p:sp>
      <p:sp>
        <p:nvSpPr>
          <p:cNvPr id="68" name="TextBox 67"/>
          <p:cNvSpPr txBox="1"/>
          <p:nvPr/>
        </p:nvSpPr>
        <p:spPr>
          <a:xfrm>
            <a:off x="5581029" y="1907177"/>
            <a:ext cx="1982339"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communication cycle</a:t>
            </a:r>
          </a:p>
        </p:txBody>
      </p:sp>
      <p:sp>
        <p:nvSpPr>
          <p:cNvPr id="75" name="TextBox 74"/>
          <p:cNvSpPr txBox="1"/>
          <p:nvPr/>
        </p:nvSpPr>
        <p:spPr>
          <a:xfrm>
            <a:off x="1765907" y="4591503"/>
            <a:ext cx="1853595"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a:t>
            </a:r>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76" name="TextBox 75"/>
          <p:cNvSpPr txBox="1"/>
          <p:nvPr/>
        </p:nvSpPr>
        <p:spPr>
          <a:xfrm>
            <a:off x="5563211" y="4578801"/>
            <a:ext cx="2019184"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a:t>
            </a:r>
          </a:p>
          <a:p>
            <a:pPr algn="ctr" defTabSz="457182"/>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2" name="Round Single Corner Rectangle 1"/>
          <p:cNvSpPr/>
          <p:nvPr/>
        </p:nvSpPr>
        <p:spPr>
          <a:xfrm>
            <a:off x="1835701" y="1993103"/>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Inquiring</a:t>
            </a:r>
          </a:p>
        </p:txBody>
      </p:sp>
      <p:sp>
        <p:nvSpPr>
          <p:cNvPr id="59" name="Round Single Corner Rectangle 58"/>
          <p:cNvSpPr/>
          <p:nvPr/>
        </p:nvSpPr>
        <p:spPr>
          <a:xfrm>
            <a:off x="1835701"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Acquiring</a:t>
            </a:r>
          </a:p>
        </p:txBody>
      </p:sp>
      <p:sp>
        <p:nvSpPr>
          <p:cNvPr id="55" name="AutoShape 3" descr="10%"/>
          <p:cNvSpPr>
            <a:spLocks noChangeArrowheads="1"/>
          </p:cNvSpPr>
          <p:nvPr/>
        </p:nvSpPr>
        <p:spPr bwMode="auto">
          <a:xfrm>
            <a:off x="3951467" y="1978266"/>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4691799" y="1974833"/>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3951467" y="4671697"/>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4691799" y="4668264"/>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cxnSp>
        <p:nvCxnSpPr>
          <p:cNvPr id="78" name="Curved Connector 77"/>
          <p:cNvCxnSpPr/>
          <p:nvPr/>
        </p:nvCxnSpPr>
        <p:spPr>
          <a:xfrm rot="5400000">
            <a:off x="4597926"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4597921" y="157394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4597926"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4597921" y="426737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3951465" y="2357333"/>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5292079" y="2357334"/>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3736704" y="1956723"/>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3736704" y="4664829"/>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practice</a:t>
            </a:r>
          </a:p>
        </p:txBody>
      </p:sp>
      <p:sp>
        <p:nvSpPr>
          <p:cNvPr id="29" name="TextBox 28"/>
          <p:cNvSpPr txBox="1"/>
          <p:nvPr/>
        </p:nvSpPr>
        <p:spPr>
          <a:xfrm>
            <a:off x="-9500" y="0"/>
            <a:ext cx="9144000" cy="1168400"/>
          </a:xfrm>
          <a:prstGeom prst="rect">
            <a:avLst/>
          </a:prstGeom>
          <a:solidFill>
            <a:srgbClr val="1D58A4"/>
          </a:solidFill>
          <a:effectLst/>
        </p:spPr>
        <p:txBody>
          <a:bodyPr wrap="square" rtlCol="0" anchor="ctr">
            <a:noAutofit/>
          </a:bodyPr>
          <a:lstStyle/>
          <a:p>
            <a:pPr algn="ctr"/>
            <a:r>
              <a:rPr lang="en-US" sz="3200" dirty="0">
                <a:solidFill>
                  <a:srgbClr val="FFFFFF"/>
                </a:solidFill>
                <a:latin typeface="Century Gothic" charset="0"/>
                <a:ea typeface="Century Gothic" charset="0"/>
                <a:cs typeface="Century Gothic" charset="0"/>
              </a:rPr>
              <a:t>   What does it take to learn in formal education?</a:t>
            </a:r>
          </a:p>
        </p:txBody>
      </p:sp>
    </p:spTree>
    <p:extLst>
      <p:ext uri="{BB962C8B-B14F-4D97-AF65-F5344CB8AC3E}">
        <p14:creationId xmlns:p14="http://schemas.microsoft.com/office/powerpoint/2010/main" val="811092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left)">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right)">
                                      <p:cBhvr>
                                        <p:cTn id="36" dur="500"/>
                                        <p:tgtEl>
                                          <p:spTgt spid="78"/>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right)">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right)">
                                      <p:cBhvr>
                                        <p:cTn id="53" dur="500"/>
                                        <p:tgtEl>
                                          <p:spTgt spid="78"/>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2500"/>
                            </p:stCondLst>
                            <p:childTnLst>
                              <p:par>
                                <p:cTn id="63" presetID="22" presetClass="entr" presetSubtype="8" fill="hold"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2549319" y="2708497"/>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82"/>
            <a:endParaRPr lang="en-US" sz="3600">
              <a:solidFill>
                <a:prstClr val="black"/>
              </a:solidFill>
              <a:latin typeface="Calibri"/>
            </a:endParaRPr>
          </a:p>
        </p:txBody>
      </p:sp>
      <p:sp>
        <p:nvSpPr>
          <p:cNvPr id="61" name="Oval 60"/>
          <p:cNvSpPr/>
          <p:nvPr/>
        </p:nvSpPr>
        <p:spPr>
          <a:xfrm>
            <a:off x="596915" y="1973259"/>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AutoShape 4" descr="90%"/>
          <p:cNvSpPr>
            <a:spLocks noChangeArrowheads="1"/>
          </p:cNvSpPr>
          <p:nvPr/>
        </p:nvSpPr>
        <p:spPr bwMode="auto">
          <a:xfrm>
            <a:off x="457212" y="1971711"/>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71713"/>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7595874" y="4670090"/>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52400" y="4670090"/>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Learning environment</a:t>
            </a:r>
          </a:p>
        </p:txBody>
      </p:sp>
      <p:cxnSp>
        <p:nvCxnSpPr>
          <p:cNvPr id="70" name="AutoShape 33"/>
          <p:cNvCxnSpPr>
            <a:cxnSpLocks noChangeShapeType="1"/>
            <a:stCxn id="69" idx="0"/>
            <a:endCxn id="86" idx="0"/>
          </p:cNvCxnSpPr>
          <p:nvPr/>
        </p:nvCxnSpPr>
        <p:spPr bwMode="auto">
          <a:xfrm rot="5400000" flipH="1" flipV="1">
            <a:off x="2808779" y="2884751"/>
            <a:ext cx="5261" cy="3565419"/>
          </a:xfrm>
          <a:prstGeom prst="curvedConnector3">
            <a:avLst>
              <a:gd name="adj1" fmla="val 4445182"/>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stCxn id="86" idx="2"/>
            <a:endCxn id="69" idx="2"/>
          </p:cNvCxnSpPr>
          <p:nvPr/>
        </p:nvCxnSpPr>
        <p:spPr>
          <a:xfrm rot="5400000">
            <a:off x="2808780" y="3670354"/>
            <a:ext cx="5261" cy="3565419"/>
          </a:xfrm>
          <a:prstGeom prst="curvedConnector3">
            <a:avLst>
              <a:gd name="adj1" fmla="val 444518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85" idx="2"/>
            <a:endCxn id="36" idx="2"/>
          </p:cNvCxnSpPr>
          <p:nvPr/>
        </p:nvCxnSpPr>
        <p:spPr>
          <a:xfrm rot="5400000">
            <a:off x="2831014" y="994210"/>
            <a:ext cx="14988" cy="3511222"/>
          </a:xfrm>
          <a:prstGeom prst="curvedConnector3">
            <a:avLst>
              <a:gd name="adj1" fmla="val 162522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61" idx="0"/>
            <a:endCxn id="85" idx="0"/>
          </p:cNvCxnSpPr>
          <p:nvPr/>
        </p:nvCxnSpPr>
        <p:spPr>
          <a:xfrm rot="5400000" flipH="1" flipV="1">
            <a:off x="2819024" y="198165"/>
            <a:ext cx="16536" cy="3533653"/>
          </a:xfrm>
          <a:prstGeom prst="curvedConnector3">
            <a:avLst>
              <a:gd name="adj1" fmla="val 1482438"/>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9885" y="1907177"/>
            <a:ext cx="2045647"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communication cycle</a:t>
            </a:r>
          </a:p>
        </p:txBody>
      </p:sp>
      <p:sp>
        <p:nvSpPr>
          <p:cNvPr id="68" name="TextBox 67"/>
          <p:cNvSpPr txBox="1"/>
          <p:nvPr/>
        </p:nvSpPr>
        <p:spPr>
          <a:xfrm>
            <a:off x="5581029" y="1907177"/>
            <a:ext cx="1982339"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communication cycle</a:t>
            </a:r>
          </a:p>
        </p:txBody>
      </p:sp>
      <p:sp>
        <p:nvSpPr>
          <p:cNvPr id="75" name="TextBox 74"/>
          <p:cNvSpPr txBox="1"/>
          <p:nvPr/>
        </p:nvSpPr>
        <p:spPr>
          <a:xfrm>
            <a:off x="1765907" y="4591503"/>
            <a:ext cx="1853595"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a:t>
            </a:r>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76" name="TextBox 75"/>
          <p:cNvSpPr txBox="1"/>
          <p:nvPr/>
        </p:nvSpPr>
        <p:spPr>
          <a:xfrm>
            <a:off x="5563211" y="4578801"/>
            <a:ext cx="2019184"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a:t>
            </a:r>
          </a:p>
          <a:p>
            <a:pPr algn="ctr" defTabSz="457182"/>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2" name="Round Single Corner Rectangle 1"/>
          <p:cNvSpPr/>
          <p:nvPr/>
        </p:nvSpPr>
        <p:spPr>
          <a:xfrm>
            <a:off x="1835701" y="1993103"/>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Inquiring</a:t>
            </a:r>
          </a:p>
        </p:txBody>
      </p:sp>
      <p:sp>
        <p:nvSpPr>
          <p:cNvPr id="63" name="Round Single Corner Rectangle 62"/>
          <p:cNvSpPr/>
          <p:nvPr/>
        </p:nvSpPr>
        <p:spPr>
          <a:xfrm>
            <a:off x="2100694" y="4664828"/>
            <a:ext cx="1224137" cy="828971"/>
          </a:xfrm>
          <a:prstGeom prst="round1Rect">
            <a:avLst/>
          </a:prstGeom>
          <a:gradFill flip="none" rotWithShape="1">
            <a:gsLst>
              <a:gs pos="25000">
                <a:srgbClr val="FFFFFF"/>
              </a:gs>
              <a:gs pos="100000">
                <a:schemeClr val="accent4">
                  <a:lumMod val="60000"/>
                  <a:lumOff val="40000"/>
                </a:schemeClr>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dirty="0" err="1">
                <a:solidFill>
                  <a:schemeClr val="tx1"/>
                </a:solidFill>
                <a:latin typeface="Calibri"/>
              </a:rPr>
              <a:t>Practising</a:t>
            </a:r>
            <a:endParaRPr lang="en-US" dirty="0">
              <a:solidFill>
                <a:schemeClr val="tx1"/>
              </a:solidFill>
              <a:latin typeface="Calibri"/>
            </a:endParaRPr>
          </a:p>
        </p:txBody>
      </p:sp>
      <p:sp>
        <p:nvSpPr>
          <p:cNvPr id="59" name="Round Single Corner Rectangle 58"/>
          <p:cNvSpPr/>
          <p:nvPr/>
        </p:nvSpPr>
        <p:spPr>
          <a:xfrm>
            <a:off x="1835701"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Acquiring</a:t>
            </a:r>
          </a:p>
        </p:txBody>
      </p:sp>
      <p:sp>
        <p:nvSpPr>
          <p:cNvPr id="55" name="AutoShape 3" descr="10%"/>
          <p:cNvSpPr>
            <a:spLocks noChangeArrowheads="1"/>
          </p:cNvSpPr>
          <p:nvPr/>
        </p:nvSpPr>
        <p:spPr bwMode="auto">
          <a:xfrm>
            <a:off x="3951467" y="1978266"/>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4691799" y="1974833"/>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3951467" y="4671697"/>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4691799" y="4668264"/>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cxnSp>
        <p:nvCxnSpPr>
          <p:cNvPr id="78" name="Curved Connector 77"/>
          <p:cNvCxnSpPr/>
          <p:nvPr/>
        </p:nvCxnSpPr>
        <p:spPr>
          <a:xfrm rot="5400000">
            <a:off x="4597926"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4597921" y="157394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4597926"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4597921" y="426737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3951465" y="2357333"/>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5292079" y="2357334"/>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3736704" y="1956723"/>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3736704" y="4664829"/>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practice</a:t>
            </a:r>
          </a:p>
        </p:txBody>
      </p:sp>
      <p:sp>
        <p:nvSpPr>
          <p:cNvPr id="32" name="TextBox 31"/>
          <p:cNvSpPr txBox="1"/>
          <p:nvPr/>
        </p:nvSpPr>
        <p:spPr>
          <a:xfrm>
            <a:off x="-9500" y="0"/>
            <a:ext cx="9144000" cy="1168400"/>
          </a:xfrm>
          <a:prstGeom prst="rect">
            <a:avLst/>
          </a:prstGeom>
          <a:solidFill>
            <a:srgbClr val="1D58A4"/>
          </a:solidFill>
          <a:effectLst/>
        </p:spPr>
        <p:txBody>
          <a:bodyPr wrap="square" rtlCol="0" anchor="ctr">
            <a:noAutofit/>
          </a:bodyPr>
          <a:lstStyle/>
          <a:p>
            <a:pPr algn="ctr"/>
            <a:r>
              <a:rPr lang="en-US" sz="3200" dirty="0">
                <a:solidFill>
                  <a:srgbClr val="FFFFFF"/>
                </a:solidFill>
                <a:latin typeface="Century Gothic" charset="0"/>
                <a:ea typeface="Century Gothic" charset="0"/>
                <a:cs typeface="Century Gothic" charset="0"/>
              </a:rPr>
              <a:t>   What does it take to learn in formal education?</a:t>
            </a:r>
          </a:p>
        </p:txBody>
      </p:sp>
    </p:spTree>
    <p:extLst>
      <p:ext uri="{BB962C8B-B14F-4D97-AF65-F5344CB8AC3E}">
        <p14:creationId xmlns:p14="http://schemas.microsoft.com/office/powerpoint/2010/main" val="2025398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left)">
                                      <p:cBhvr>
                                        <p:cTn id="14" dur="500"/>
                                        <p:tgtEl>
                                          <p:spTgt spid="70"/>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left)">
                                      <p:cBhvr>
                                        <p:cTn id="18" dur="500"/>
                                        <p:tgtEl>
                                          <p:spTgt spid="81"/>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right)">
                                      <p:cBhvr>
                                        <p:cTn id="22" dur="500"/>
                                        <p:tgtEl>
                                          <p:spTgt spid="80"/>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right)">
                                      <p:cBhvr>
                                        <p:cTn id="26" dur="500"/>
                                        <p:tgtEl>
                                          <p:spTgt spid="72"/>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left)">
                                      <p:cBhvr>
                                        <p:cTn id="34" dur="500"/>
                                        <p:tgtEl>
                                          <p:spTgt spid="81"/>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right)">
                                      <p:cBhvr>
                                        <p:cTn id="38" dur="500"/>
                                        <p:tgtEl>
                                          <p:spTgt spid="80"/>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right)">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left)">
                                      <p:cBhvr>
                                        <p:cTn id="47" dur="500"/>
                                        <p:tgtEl>
                                          <p:spTgt spid="7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1000"/>
                            </p:stCondLst>
                            <p:childTnLst>
                              <p:par>
                                <p:cTn id="53" presetID="22" presetClass="entr" presetSubtype="2" fill="hold"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500"/>
                                        <p:tgtEl>
                                          <p:spTgt spid="80"/>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down)">
                                      <p:cBhvr>
                                        <p:cTn id="59" dur="500"/>
                                        <p:tgtEl>
                                          <p:spTgt spid="82"/>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up)">
                                      <p:cBhvr>
                                        <p:cTn id="63" dur="500"/>
                                        <p:tgtEl>
                                          <p:spTgt spid="84"/>
                                        </p:tgtEl>
                                      </p:cBhvr>
                                    </p:animEffect>
                                  </p:childTnLst>
                                </p:cTn>
                              </p:par>
                            </p:childTnLst>
                          </p:cTn>
                        </p:par>
                        <p:par>
                          <p:cTn id="64" fill="hold">
                            <p:stCondLst>
                              <p:cond delay="2500"/>
                            </p:stCondLst>
                            <p:childTnLst>
                              <p:par>
                                <p:cTn id="65" presetID="22" presetClass="entr" presetSubtype="2"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childTnLst>
                          </p:cTn>
                        </p:par>
                        <p:par>
                          <p:cTn id="68" fill="hold">
                            <p:stCondLst>
                              <p:cond delay="3000"/>
                            </p:stCondLst>
                            <p:childTnLst>
                              <p:par>
                                <p:cTn id="69" presetID="22" presetClass="entr" presetSubtype="2"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wipe(right)">
                                      <p:cBhvr>
                                        <p:cTn id="7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2549319" y="2708497"/>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defTabSz="457182"/>
            <a:endParaRPr lang="en-US" sz="3600">
              <a:solidFill>
                <a:prstClr val="black"/>
              </a:solidFill>
              <a:latin typeface="Calibri"/>
            </a:endParaRPr>
          </a:p>
        </p:txBody>
      </p:sp>
      <p:sp>
        <p:nvSpPr>
          <p:cNvPr id="61" name="Oval 60"/>
          <p:cNvSpPr/>
          <p:nvPr/>
        </p:nvSpPr>
        <p:spPr>
          <a:xfrm>
            <a:off x="596915" y="1973259"/>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AutoShape 4" descr="90%"/>
          <p:cNvSpPr>
            <a:spLocks noChangeArrowheads="1"/>
          </p:cNvSpPr>
          <p:nvPr/>
        </p:nvSpPr>
        <p:spPr bwMode="auto">
          <a:xfrm>
            <a:off x="457212" y="1971711"/>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71713"/>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concepts</a:t>
            </a:r>
          </a:p>
        </p:txBody>
      </p:sp>
      <p:cxnSp>
        <p:nvCxnSpPr>
          <p:cNvPr id="44" name="AutoShape 8"/>
          <p:cNvCxnSpPr>
            <a:cxnSpLocks noChangeShapeType="1"/>
            <a:stCxn id="43" idx="2"/>
            <a:endCxn id="85" idx="2"/>
          </p:cNvCxnSpPr>
          <p:nvPr/>
        </p:nvCxnSpPr>
        <p:spPr bwMode="auto">
          <a:xfrm rot="5400000" flipH="1">
            <a:off x="6404365" y="932082"/>
            <a:ext cx="14990" cy="3635481"/>
          </a:xfrm>
          <a:prstGeom prst="curvedConnector3">
            <a:avLst>
              <a:gd name="adj1" fmla="val -1525017"/>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7595874" y="4670090"/>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Peer practice</a:t>
            </a:r>
          </a:p>
        </p:txBody>
      </p:sp>
      <p:cxnSp>
        <p:nvCxnSpPr>
          <p:cNvPr id="51" name="AutoShape 8"/>
          <p:cNvCxnSpPr>
            <a:cxnSpLocks noChangeShapeType="1"/>
            <a:stCxn id="50" idx="2"/>
            <a:endCxn id="86" idx="2"/>
          </p:cNvCxnSpPr>
          <p:nvPr/>
        </p:nvCxnSpPr>
        <p:spPr bwMode="auto">
          <a:xfrm rot="5400000" flipH="1">
            <a:off x="6422252" y="3622301"/>
            <a:ext cx="5261" cy="3661527"/>
          </a:xfrm>
          <a:prstGeom prst="curvedConnector3">
            <a:avLst>
              <a:gd name="adj1" fmla="val -4345182"/>
            </a:avLst>
          </a:prstGeom>
          <a:noFill/>
          <a:ln w="38100" cmpd="dbl">
            <a:solidFill>
              <a:schemeClr val="tx1"/>
            </a:solidFill>
            <a:round/>
            <a:headEnd/>
            <a:tailEnd type="triangle" w="med" len="sm"/>
          </a:ln>
          <a:effectLst/>
        </p:spPr>
      </p:cxnSp>
      <p:cxnSp>
        <p:nvCxnSpPr>
          <p:cNvPr id="67" name="AutoShape 8"/>
          <p:cNvCxnSpPr>
            <a:cxnSpLocks noChangeShapeType="1"/>
            <a:stCxn id="86" idx="0"/>
            <a:endCxn id="50" idx="0"/>
          </p:cNvCxnSpPr>
          <p:nvPr/>
        </p:nvCxnSpPr>
        <p:spPr bwMode="auto">
          <a:xfrm rot="16200000" flipH="1">
            <a:off x="6422251" y="2836696"/>
            <a:ext cx="5261" cy="3661527"/>
          </a:xfrm>
          <a:prstGeom prst="curvedConnector3">
            <a:avLst>
              <a:gd name="adj1" fmla="val -4345182"/>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52400" y="4670090"/>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dirty="0">
                <a:solidFill>
                  <a:prstClr val="black"/>
                </a:solidFill>
                <a:latin typeface="Calibri"/>
                <a:ea typeface="ＭＳ Ｐゴシック" charset="-128"/>
                <a:cs typeface="ＭＳ Ｐゴシック" charset="-128"/>
              </a:rPr>
              <a:t>Learning environment</a:t>
            </a:r>
          </a:p>
        </p:txBody>
      </p:sp>
      <p:cxnSp>
        <p:nvCxnSpPr>
          <p:cNvPr id="70" name="AutoShape 33"/>
          <p:cNvCxnSpPr>
            <a:cxnSpLocks noChangeShapeType="1"/>
            <a:stCxn id="69" idx="0"/>
            <a:endCxn id="86" idx="0"/>
          </p:cNvCxnSpPr>
          <p:nvPr/>
        </p:nvCxnSpPr>
        <p:spPr bwMode="auto">
          <a:xfrm rot="5400000" flipH="1" flipV="1">
            <a:off x="2808779" y="2884751"/>
            <a:ext cx="5261" cy="3565419"/>
          </a:xfrm>
          <a:prstGeom prst="curvedConnector3">
            <a:avLst>
              <a:gd name="adj1" fmla="val 4445182"/>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stCxn id="86" idx="2"/>
            <a:endCxn id="69" idx="2"/>
          </p:cNvCxnSpPr>
          <p:nvPr/>
        </p:nvCxnSpPr>
        <p:spPr>
          <a:xfrm rot="5400000">
            <a:off x="2808780" y="3670354"/>
            <a:ext cx="5261" cy="3565419"/>
          </a:xfrm>
          <a:prstGeom prst="curvedConnector3">
            <a:avLst>
              <a:gd name="adj1" fmla="val 444518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85" idx="2"/>
            <a:endCxn id="36" idx="2"/>
          </p:cNvCxnSpPr>
          <p:nvPr/>
        </p:nvCxnSpPr>
        <p:spPr>
          <a:xfrm rot="5400000">
            <a:off x="2831014" y="994210"/>
            <a:ext cx="14988" cy="3511222"/>
          </a:xfrm>
          <a:prstGeom prst="curvedConnector3">
            <a:avLst>
              <a:gd name="adj1" fmla="val 162522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a:endCxn id="85" idx="0"/>
          </p:cNvCxnSpPr>
          <p:nvPr/>
        </p:nvCxnSpPr>
        <p:spPr>
          <a:xfrm rot="5400000" flipH="1" flipV="1">
            <a:off x="2831014" y="208606"/>
            <a:ext cx="14988" cy="3511222"/>
          </a:xfrm>
          <a:prstGeom prst="curvedConnector3">
            <a:avLst>
              <a:gd name="adj1" fmla="val 1625220"/>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9885" y="1907177"/>
            <a:ext cx="2045647"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communication cycle</a:t>
            </a:r>
          </a:p>
        </p:txBody>
      </p:sp>
      <p:sp>
        <p:nvSpPr>
          <p:cNvPr id="68" name="TextBox 67"/>
          <p:cNvSpPr txBox="1"/>
          <p:nvPr/>
        </p:nvSpPr>
        <p:spPr>
          <a:xfrm>
            <a:off x="5581029" y="1907177"/>
            <a:ext cx="1982339"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communication cycle</a:t>
            </a:r>
          </a:p>
        </p:txBody>
      </p:sp>
      <p:sp>
        <p:nvSpPr>
          <p:cNvPr id="75" name="TextBox 74"/>
          <p:cNvSpPr txBox="1"/>
          <p:nvPr/>
        </p:nvSpPr>
        <p:spPr>
          <a:xfrm>
            <a:off x="1765907" y="4591503"/>
            <a:ext cx="1853595"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Teacher </a:t>
            </a:r>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76" name="TextBox 75"/>
          <p:cNvSpPr txBox="1"/>
          <p:nvPr/>
        </p:nvSpPr>
        <p:spPr>
          <a:xfrm>
            <a:off x="5563211" y="4578801"/>
            <a:ext cx="2019184" cy="923330"/>
          </a:xfrm>
          <a:prstGeom prst="rect">
            <a:avLst/>
          </a:prstGeom>
          <a:noFill/>
        </p:spPr>
        <p:txBody>
          <a:bodyPr wrap="square" lIns="91439" tIns="45720" rIns="91439" bIns="45720" rtlCol="0">
            <a:spAutoFit/>
          </a:bodyPr>
          <a:lstStyle/>
          <a:p>
            <a:pPr algn="ctr" defTabSz="457182"/>
            <a:r>
              <a:rPr lang="en-US" i="1" dirty="0">
                <a:solidFill>
                  <a:srgbClr val="1F497D"/>
                </a:solidFill>
                <a:latin typeface="Arial" charset="0"/>
                <a:ea typeface="ＭＳ Ｐゴシック" charset="-128"/>
                <a:cs typeface="ＭＳ Ｐゴシック" charset="-128"/>
              </a:rPr>
              <a:t>Peer </a:t>
            </a:r>
          </a:p>
          <a:p>
            <a:pPr algn="ctr" defTabSz="457182"/>
            <a:r>
              <a:rPr lang="en-US" i="1" dirty="0" err="1">
                <a:solidFill>
                  <a:srgbClr val="1F497D"/>
                </a:solidFill>
                <a:latin typeface="Arial" charset="0"/>
                <a:ea typeface="ＭＳ Ｐゴシック" charset="-128"/>
                <a:cs typeface="ＭＳ Ｐゴシック" charset="-128"/>
              </a:rPr>
              <a:t>modelling</a:t>
            </a:r>
            <a:r>
              <a:rPr lang="en-US" i="1" dirty="0">
                <a:solidFill>
                  <a:srgbClr val="1F497D"/>
                </a:solidFill>
                <a:latin typeface="Arial" charset="0"/>
                <a:ea typeface="ＭＳ Ｐゴシック" charset="-128"/>
                <a:cs typeface="ＭＳ Ｐゴシック" charset="-128"/>
              </a:rPr>
              <a:t> </a:t>
            </a:r>
          </a:p>
          <a:p>
            <a:pPr algn="ctr" defTabSz="457182"/>
            <a:r>
              <a:rPr lang="en-US" i="1" dirty="0">
                <a:solidFill>
                  <a:srgbClr val="1F497D"/>
                </a:solidFill>
                <a:latin typeface="Arial" charset="0"/>
                <a:ea typeface="ＭＳ Ｐゴシック" charset="-128"/>
                <a:cs typeface="ＭＳ Ｐゴシック" charset="-128"/>
              </a:rPr>
              <a:t>cycle</a:t>
            </a:r>
          </a:p>
        </p:txBody>
      </p:sp>
      <p:sp>
        <p:nvSpPr>
          <p:cNvPr id="2" name="Round Single Corner Rectangle 1"/>
          <p:cNvSpPr/>
          <p:nvPr/>
        </p:nvSpPr>
        <p:spPr>
          <a:xfrm>
            <a:off x="1835701" y="1993103"/>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Inquiring</a:t>
            </a:r>
          </a:p>
        </p:txBody>
      </p:sp>
      <p:sp>
        <p:nvSpPr>
          <p:cNvPr id="58" name="Round Single Corner Rectangle 57"/>
          <p:cNvSpPr/>
          <p:nvPr/>
        </p:nvSpPr>
        <p:spPr>
          <a:xfrm>
            <a:off x="5764462" y="1998730"/>
            <a:ext cx="1687863" cy="768919"/>
          </a:xfrm>
          <a:prstGeom prst="round1Rect">
            <a:avLst/>
          </a:prstGeom>
          <a:gradFill flip="none" rotWithShape="1">
            <a:gsLst>
              <a:gs pos="25000">
                <a:srgbClr val="FFFFFF"/>
              </a:gs>
              <a:gs pos="100000">
                <a:schemeClr val="tx2">
                  <a:lumMod val="40000"/>
                  <a:lumOff val="6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Discussing</a:t>
            </a:r>
          </a:p>
        </p:txBody>
      </p:sp>
      <p:sp>
        <p:nvSpPr>
          <p:cNvPr id="63" name="Round Single Corner Rectangle 62"/>
          <p:cNvSpPr/>
          <p:nvPr/>
        </p:nvSpPr>
        <p:spPr>
          <a:xfrm>
            <a:off x="2100694" y="4664828"/>
            <a:ext cx="1224137" cy="828971"/>
          </a:xfrm>
          <a:prstGeom prst="round1Rect">
            <a:avLst/>
          </a:prstGeom>
          <a:gradFill flip="none" rotWithShape="1">
            <a:gsLst>
              <a:gs pos="25000">
                <a:srgbClr val="FFFFFF"/>
              </a:gs>
              <a:gs pos="100000">
                <a:schemeClr val="accent4">
                  <a:lumMod val="60000"/>
                  <a:lumOff val="40000"/>
                </a:schemeClr>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dirty="0" err="1">
                <a:solidFill>
                  <a:schemeClr val="tx1"/>
                </a:solidFill>
                <a:latin typeface="Calibri"/>
              </a:rPr>
              <a:t>Practising</a:t>
            </a:r>
            <a:endParaRPr lang="en-US" dirty="0">
              <a:solidFill>
                <a:schemeClr val="tx1"/>
              </a:solidFill>
              <a:latin typeface="Calibri"/>
            </a:endParaRPr>
          </a:p>
        </p:txBody>
      </p:sp>
      <p:sp>
        <p:nvSpPr>
          <p:cNvPr id="71" name="Round Single Corner Rectangle 70"/>
          <p:cNvSpPr/>
          <p:nvPr/>
        </p:nvSpPr>
        <p:spPr>
          <a:xfrm>
            <a:off x="5764462" y="4600565"/>
            <a:ext cx="1687863" cy="879027"/>
          </a:xfrm>
          <a:prstGeom prst="round1Rect">
            <a:avLst/>
          </a:prstGeom>
          <a:gradFill flip="none" rotWithShape="1">
            <a:gsLst>
              <a:gs pos="25000">
                <a:srgbClr val="FFFFFF"/>
              </a:gs>
              <a:gs pos="100000">
                <a:schemeClr val="accent6"/>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Collaborating</a:t>
            </a:r>
          </a:p>
        </p:txBody>
      </p:sp>
      <p:sp>
        <p:nvSpPr>
          <p:cNvPr id="46" name="TextBox 45"/>
          <p:cNvSpPr txBox="1"/>
          <p:nvPr/>
        </p:nvSpPr>
        <p:spPr>
          <a:xfrm>
            <a:off x="660386" y="6040662"/>
            <a:ext cx="7917325" cy="707886"/>
          </a:xfrm>
          <a:prstGeom prst="rect">
            <a:avLst/>
          </a:prstGeom>
          <a:noFill/>
        </p:spPr>
        <p:txBody>
          <a:bodyPr wrap="square" lIns="91439" tIns="45720" rIns="91439" bIns="45720" rtlCol="0">
            <a:spAutoFit/>
          </a:bodyPr>
          <a:lstStyle/>
          <a:p>
            <a:pPr algn="ctr" defTabSz="457182"/>
            <a:r>
              <a:rPr lang="en-US" sz="2000" dirty="0">
                <a:latin typeface="Arial" charset="0"/>
                <a:ea typeface="ＭＳ Ｐゴシック" charset="-128"/>
                <a:cs typeface="ＭＳ Ｐゴシック" charset="-128"/>
              </a:rPr>
              <a:t>Ideally, the teacher designs learning sessions that use all these types of learning in the Conversational Framework (</a:t>
            </a:r>
            <a:r>
              <a:rPr lang="en-US" sz="2000" dirty="0" err="1">
                <a:latin typeface="Arial" charset="0"/>
                <a:ea typeface="ＭＳ Ｐゴシック" charset="-128"/>
                <a:cs typeface="ＭＳ Ｐゴシック" charset="-128"/>
              </a:rPr>
              <a:t>Laurillard</a:t>
            </a:r>
            <a:r>
              <a:rPr lang="en-US" sz="2000" dirty="0">
                <a:latin typeface="Arial" charset="0"/>
                <a:ea typeface="ＭＳ Ｐゴシック" charset="-128"/>
                <a:cs typeface="ＭＳ Ｐゴシック" charset="-128"/>
              </a:rPr>
              <a:t>, 2012)</a:t>
            </a:r>
          </a:p>
        </p:txBody>
      </p:sp>
      <p:cxnSp>
        <p:nvCxnSpPr>
          <p:cNvPr id="47" name="AutoShape 8"/>
          <p:cNvCxnSpPr>
            <a:cxnSpLocks noChangeShapeType="1"/>
            <a:stCxn id="85" idx="0"/>
            <a:endCxn id="43" idx="0"/>
          </p:cNvCxnSpPr>
          <p:nvPr/>
        </p:nvCxnSpPr>
        <p:spPr bwMode="auto">
          <a:xfrm rot="16200000" flipH="1">
            <a:off x="6404364" y="146478"/>
            <a:ext cx="14990" cy="3635481"/>
          </a:xfrm>
          <a:prstGeom prst="curvedConnector3">
            <a:avLst>
              <a:gd name="adj1" fmla="val -1525017"/>
            </a:avLst>
          </a:prstGeom>
          <a:noFill/>
          <a:ln w="38100" cmpd="dbl">
            <a:solidFill>
              <a:srgbClr val="FF0000"/>
            </a:solidFill>
            <a:round/>
            <a:headEnd/>
            <a:tailEnd type="triangle" w="med" len="sm"/>
          </a:ln>
          <a:effectLst/>
        </p:spPr>
      </p:cxnSp>
      <p:sp>
        <p:nvSpPr>
          <p:cNvPr id="59" name="Round Single Corner Rectangle 58"/>
          <p:cNvSpPr/>
          <p:nvPr/>
        </p:nvSpPr>
        <p:spPr>
          <a:xfrm>
            <a:off x="1835701"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r>
              <a:rPr lang="en-US" sz="2000" dirty="0">
                <a:solidFill>
                  <a:schemeClr val="tx1"/>
                </a:solidFill>
                <a:latin typeface="Calibri"/>
              </a:rPr>
              <a:t>Acquiring</a:t>
            </a:r>
          </a:p>
        </p:txBody>
      </p:sp>
      <p:sp>
        <p:nvSpPr>
          <p:cNvPr id="48" name="Round Single Corner Rectangle 47"/>
          <p:cNvSpPr/>
          <p:nvPr/>
        </p:nvSpPr>
        <p:spPr>
          <a:xfrm>
            <a:off x="1835701" y="2852447"/>
            <a:ext cx="1754124" cy="517275"/>
          </a:xfrm>
          <a:prstGeom prst="round1Rect">
            <a:avLst/>
          </a:prstGeom>
          <a:gradFill flip="none" rotWithShape="1">
            <a:gsLst>
              <a:gs pos="25000">
                <a:srgbClr val="FFFFFF"/>
              </a:gs>
              <a:gs pos="100000">
                <a:schemeClr val="accent3"/>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algn="ctr" defTabSz="457182"/>
            <a:endParaRPr lang="en-US" sz="2000" dirty="0">
              <a:solidFill>
                <a:schemeClr val="tx1"/>
              </a:solidFill>
              <a:latin typeface="Calibri"/>
            </a:endParaRPr>
          </a:p>
          <a:p>
            <a:pPr algn="ctr" defTabSz="457182"/>
            <a:r>
              <a:rPr lang="en-US" sz="2000" dirty="0">
                <a:solidFill>
                  <a:schemeClr val="tx1"/>
                </a:solidFill>
                <a:latin typeface="Calibri"/>
              </a:rPr>
              <a:t>Producing</a:t>
            </a:r>
          </a:p>
          <a:p>
            <a:pPr algn="ctr" defTabSz="457182"/>
            <a:endParaRPr lang="en-US" sz="2000" dirty="0">
              <a:solidFill>
                <a:schemeClr val="tx1"/>
              </a:solidFill>
              <a:latin typeface="Calibri"/>
            </a:endParaRPr>
          </a:p>
        </p:txBody>
      </p:sp>
      <p:sp>
        <p:nvSpPr>
          <p:cNvPr id="55" name="AutoShape 3" descr="10%"/>
          <p:cNvSpPr>
            <a:spLocks noChangeArrowheads="1"/>
          </p:cNvSpPr>
          <p:nvPr/>
        </p:nvSpPr>
        <p:spPr bwMode="auto">
          <a:xfrm>
            <a:off x="3951467" y="1978266"/>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4691799" y="1974833"/>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3951467" y="4671697"/>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4691799" y="4668264"/>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algn="ctr" defTabSz="457182">
              <a:defRPr/>
            </a:pPr>
            <a:r>
              <a:rPr lang="en-US" sz="2000" b="1" dirty="0">
                <a:solidFill>
                  <a:prstClr val="black"/>
                </a:solidFill>
                <a:latin typeface="Calibri"/>
                <a:ea typeface="ＭＳ Ｐゴシック" charset="-128"/>
                <a:cs typeface="ＭＳ Ｐゴシック" charset="-128"/>
              </a:rPr>
              <a:t>L</a:t>
            </a:r>
          </a:p>
          <a:p>
            <a:pPr algn="ctr" defTabSz="457182">
              <a:defRPr/>
            </a:pPr>
            <a:r>
              <a:rPr lang="en-US" sz="2000" b="1" dirty="0">
                <a:solidFill>
                  <a:prstClr val="black"/>
                </a:solidFill>
                <a:latin typeface="Calibri"/>
                <a:ea typeface="ＭＳ Ｐゴシック" charset="-128"/>
                <a:cs typeface="ＭＳ Ｐゴシック" charset="-128"/>
              </a:rPr>
              <a:t>P</a:t>
            </a:r>
          </a:p>
        </p:txBody>
      </p:sp>
      <p:cxnSp>
        <p:nvCxnSpPr>
          <p:cNvPr id="78" name="Curved Connector 77"/>
          <p:cNvCxnSpPr/>
          <p:nvPr/>
        </p:nvCxnSpPr>
        <p:spPr>
          <a:xfrm rot="5400000">
            <a:off x="4597926"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4597921" y="157394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4597926"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4597921" y="4267377"/>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3951465" y="2357333"/>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5292079" y="2357334"/>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3736704" y="1956723"/>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3736704" y="4664829"/>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algn="ctr" defTabSz="457182">
              <a:defRPr/>
            </a:pPr>
            <a:r>
              <a:rPr lang="en-US" sz="2000" b="1" dirty="0">
                <a:solidFill>
                  <a:prstClr val="black">
                    <a:lumMod val="50000"/>
                    <a:lumOff val="50000"/>
                  </a:prstClr>
                </a:solidFill>
                <a:latin typeface="Arial" pitchFamily="-110" charset="0"/>
                <a:ea typeface="ＭＳ Ｐゴシック" charset="-128"/>
                <a:cs typeface="ＭＳ Ｐゴシック" charset="-128"/>
              </a:rPr>
              <a:t>Learner practice</a:t>
            </a:r>
          </a:p>
        </p:txBody>
      </p:sp>
      <p:sp>
        <p:nvSpPr>
          <p:cNvPr id="40" name="TextBox 39"/>
          <p:cNvSpPr txBox="1"/>
          <p:nvPr/>
        </p:nvSpPr>
        <p:spPr>
          <a:xfrm>
            <a:off x="-9500" y="0"/>
            <a:ext cx="9144000" cy="1168400"/>
          </a:xfrm>
          <a:prstGeom prst="rect">
            <a:avLst/>
          </a:prstGeom>
          <a:solidFill>
            <a:srgbClr val="1D58A4"/>
          </a:solidFill>
          <a:effectLst/>
        </p:spPr>
        <p:txBody>
          <a:bodyPr wrap="square" rtlCol="0" anchor="ctr">
            <a:noAutofit/>
          </a:bodyPr>
          <a:lstStyle/>
          <a:p>
            <a:pPr algn="ctr"/>
            <a:r>
              <a:rPr lang="en-US" sz="3200" dirty="0">
                <a:solidFill>
                  <a:srgbClr val="FFFFFF"/>
                </a:solidFill>
                <a:latin typeface="Century Gothic" charset="0"/>
                <a:ea typeface="Century Gothic" charset="0"/>
                <a:cs typeface="Century Gothic" charset="0"/>
              </a:rPr>
              <a:t>   The Conversational Framework for learning in formal education</a:t>
            </a:r>
          </a:p>
        </p:txBody>
      </p:sp>
    </p:spTree>
    <p:extLst>
      <p:ext uri="{BB962C8B-B14F-4D97-AF65-F5344CB8AC3E}">
        <p14:creationId xmlns:p14="http://schemas.microsoft.com/office/powerpoint/2010/main" val="840441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left)">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right)">
                                      <p:cBhvr>
                                        <p:cTn id="26" dur="500"/>
                                        <p:tgtEl>
                                          <p:spTgt spid="78"/>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500"/>
                                        <p:tgtEl>
                                          <p:spTgt spid="79"/>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right)">
                                      <p:cBhvr>
                                        <p:cTn id="38" dur="500"/>
                                        <p:tgtEl>
                                          <p:spTgt spid="44"/>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right)">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left)">
                                      <p:cBhvr>
                                        <p:cTn id="54" dur="5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ipe(left)">
                                      <p:cBhvr>
                                        <p:cTn id="71" dur="500"/>
                                        <p:tgtEl>
                                          <p:spTgt spid="8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right)">
                                      <p:cBhvr>
                                        <p:cTn id="76" dur="500"/>
                                        <p:tgtEl>
                                          <p:spTgt spid="80"/>
                                        </p:tgtEl>
                                      </p:cBhvr>
                                    </p:animEffect>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ipe(down)">
                                      <p:cBhvr>
                                        <p:cTn id="80" dur="500"/>
                                        <p:tgtEl>
                                          <p:spTgt spid="82"/>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wipe(up)">
                                      <p:cBhvr>
                                        <p:cTn id="84" dur="500"/>
                                        <p:tgtEl>
                                          <p:spTgt spid="84"/>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left)">
                                      <p:cBhvr>
                                        <p:cTn id="88" dur="500"/>
                                        <p:tgtEl>
                                          <p:spTgt spid="67"/>
                                        </p:tgtEl>
                                      </p:cBhvr>
                                    </p:animEffect>
                                  </p:childTnLst>
                                </p:cTn>
                              </p:par>
                            </p:childTnLst>
                          </p:cTn>
                        </p:par>
                        <p:par>
                          <p:cTn id="89" fill="hold">
                            <p:stCondLst>
                              <p:cond delay="2000"/>
                            </p:stCondLst>
                            <p:childTnLst>
                              <p:par>
                                <p:cTn id="90" presetID="22" presetClass="entr" presetSubtype="2" fill="hold"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right)">
                                      <p:cBhvr>
                                        <p:cTn id="92" dur="500"/>
                                        <p:tgtEl>
                                          <p:spTgt spid="51"/>
                                        </p:tgtEl>
                                      </p:cBhvr>
                                    </p:animEffect>
                                  </p:childTnLst>
                                </p:cTn>
                              </p:par>
                            </p:childTnLst>
                          </p:cTn>
                        </p:par>
                        <p:par>
                          <p:cTn id="93" fill="hold">
                            <p:stCondLst>
                              <p:cond delay="2500"/>
                            </p:stCondLst>
                            <p:childTnLst>
                              <p:par>
                                <p:cTn id="94" presetID="22" presetClass="entr" presetSubtype="2" fill="hold" nodeType="after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wipe(right)">
                                      <p:cBhvr>
                                        <p:cTn id="96" dur="500"/>
                                        <p:tgtEl>
                                          <p:spTgt spid="8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ipe(up)">
                                      <p:cBhvr>
                                        <p:cTn id="108" dur="1000"/>
                                        <p:tgtEl>
                                          <p:spTgt spid="84"/>
                                        </p:tgtEl>
                                      </p:cBhvr>
                                    </p:animEffect>
                                  </p:childTnLst>
                                </p:cTn>
                              </p:par>
                            </p:childTnLst>
                          </p:cTn>
                        </p:par>
                        <p:par>
                          <p:cTn id="109" fill="hold">
                            <p:stCondLst>
                              <p:cond delay="1000"/>
                            </p:stCondLst>
                            <p:childTnLst>
                              <p:par>
                                <p:cTn id="110" presetID="22" presetClass="entr" presetSubtype="4" fill="hold" nodeType="after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wipe(down)">
                                      <p:cBhvr>
                                        <p:cTn id="112" dur="10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wipe(right)">
                                      <p:cBhvr>
                                        <p:cTn id="117" dur="500"/>
                                        <p:tgtEl>
                                          <p:spTgt spid="7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wipe(right)">
                                      <p:cBhvr>
                                        <p:cTn id="122" dur="500"/>
                                        <p:tgtEl>
                                          <p:spTgt spid="54"/>
                                        </p:tgtEl>
                                      </p:cBhvr>
                                    </p:animEffect>
                                  </p:childTnLst>
                                </p:cTn>
                              </p:par>
                            </p:childTnLst>
                          </p:cTn>
                        </p:par>
                        <p:par>
                          <p:cTn id="123" fill="hold">
                            <p:stCondLst>
                              <p:cond delay="500"/>
                            </p:stCondLst>
                            <p:childTnLst>
                              <p:par>
                                <p:cTn id="124" presetID="22" presetClass="entr" presetSubtype="2" fill="hold" nodeType="after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wipe(right)">
                                      <p:cBhvr>
                                        <p:cTn id="126" dur="500"/>
                                        <p:tgtEl>
                                          <p:spTgt spid="78"/>
                                        </p:tgtEl>
                                      </p:cBhvr>
                                    </p:animEffect>
                                  </p:childTnLst>
                                </p:cTn>
                              </p:par>
                            </p:childTnLst>
                          </p:cTn>
                        </p:par>
                        <p:par>
                          <p:cTn id="127" fill="hold">
                            <p:stCondLst>
                              <p:cond delay="1000"/>
                            </p:stCondLst>
                            <p:childTnLst>
                              <p:par>
                                <p:cTn id="128" presetID="22" presetClass="entr" presetSubtype="2" fill="hold"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wipe(right)">
                                      <p:cBhvr>
                                        <p:cTn id="130" dur="500"/>
                                        <p:tgtEl>
                                          <p:spTgt spid="5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1" grpId="0" animBg="1"/>
      <p:bldP spid="46"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2549319" y="2694209"/>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596915" y="1958971"/>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457212" y="1957423"/>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57425"/>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a:endCxn id="73" idx="2"/>
          </p:cNvCxnSpPr>
          <p:nvPr/>
        </p:nvCxnSpPr>
        <p:spPr bwMode="auto">
          <a:xfrm rot="5400000" flipH="1">
            <a:off x="6602029" y="1115459"/>
            <a:ext cx="17481" cy="3237661"/>
          </a:xfrm>
          <a:prstGeom prst="curvedConnector3">
            <a:avLst>
              <a:gd name="adj1" fmla="val -1307706"/>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7595874" y="4655802"/>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a:endCxn id="77" idx="2"/>
          </p:cNvCxnSpPr>
          <p:nvPr/>
        </p:nvCxnSpPr>
        <p:spPr bwMode="auto">
          <a:xfrm rot="5400000" flipH="1">
            <a:off x="6612579" y="3798340"/>
            <a:ext cx="22427" cy="3263707"/>
          </a:xfrm>
          <a:prstGeom prst="curvedConnector3">
            <a:avLst>
              <a:gd name="adj1" fmla="val -1019307"/>
            </a:avLst>
          </a:prstGeom>
          <a:noFill/>
          <a:ln w="38100" cmpd="dbl">
            <a:solidFill>
              <a:schemeClr val="tx1"/>
            </a:solidFill>
            <a:round/>
            <a:headEnd/>
            <a:tailEnd type="triangle" w="med" len="sm"/>
          </a:ln>
          <a:effectLst/>
        </p:spPr>
      </p:cxnSp>
      <p:cxnSp>
        <p:nvCxnSpPr>
          <p:cNvPr id="67" name="AutoShape 8"/>
          <p:cNvCxnSpPr>
            <a:cxnSpLocks noChangeShapeType="1"/>
            <a:stCxn id="77" idx="0"/>
            <a:endCxn id="50" idx="0"/>
          </p:cNvCxnSpPr>
          <p:nvPr/>
        </p:nvCxnSpPr>
        <p:spPr bwMode="auto">
          <a:xfrm rot="16200000" flipH="1">
            <a:off x="6622879" y="3023036"/>
            <a:ext cx="1826" cy="3263707"/>
          </a:xfrm>
          <a:prstGeom prst="curvedConnector3">
            <a:avLst>
              <a:gd name="adj1" fmla="val -1251916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52400" y="4655802"/>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a:endCxn id="74" idx="0"/>
          </p:cNvCxnSpPr>
          <p:nvPr/>
        </p:nvCxnSpPr>
        <p:spPr bwMode="auto">
          <a:xfrm rot="16200000" flipH="1">
            <a:off x="2617217" y="3067284"/>
            <a:ext cx="1607" cy="3178642"/>
          </a:xfrm>
          <a:prstGeom prst="curvedConnector3">
            <a:avLst>
              <a:gd name="adj1" fmla="val -14225264"/>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cxnSpLocks/>
            <a:stCxn id="74" idx="2"/>
            <a:endCxn id="69" idx="2"/>
          </p:cNvCxnSpPr>
          <p:nvPr/>
        </p:nvCxnSpPr>
        <p:spPr>
          <a:xfrm rot="5400000">
            <a:off x="2605090" y="3839154"/>
            <a:ext cx="25862" cy="3178642"/>
          </a:xfrm>
          <a:prstGeom prst="curvedConnector3">
            <a:avLst>
              <a:gd name="adj1" fmla="val 98392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cxnSpLocks/>
            <a:stCxn id="55" idx="2"/>
            <a:endCxn id="36" idx="2"/>
          </p:cNvCxnSpPr>
          <p:nvPr/>
        </p:nvCxnSpPr>
        <p:spPr>
          <a:xfrm rot="5400000">
            <a:off x="2634663" y="1170348"/>
            <a:ext cx="20914" cy="3124445"/>
          </a:xfrm>
          <a:prstGeom prst="curvedConnector3">
            <a:avLst>
              <a:gd name="adj1" fmla="val 1193048"/>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cxnSpLocks/>
            <a:stCxn id="36" idx="0"/>
            <a:endCxn id="55" idx="0"/>
          </p:cNvCxnSpPr>
          <p:nvPr/>
        </p:nvCxnSpPr>
        <p:spPr>
          <a:xfrm rot="16200000" flipH="1">
            <a:off x="2641841" y="398478"/>
            <a:ext cx="6555" cy="3124445"/>
          </a:xfrm>
          <a:prstGeom prst="curvedConnector3">
            <a:avLst>
              <a:gd name="adj1" fmla="val -348741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9885" y="1892889"/>
            <a:ext cx="2045647"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Teacher communication cycle</a:t>
            </a:r>
          </a:p>
        </p:txBody>
      </p:sp>
      <p:sp>
        <p:nvSpPr>
          <p:cNvPr id="68" name="TextBox 67"/>
          <p:cNvSpPr txBox="1"/>
          <p:nvPr/>
        </p:nvSpPr>
        <p:spPr>
          <a:xfrm>
            <a:off x="5581029" y="1892889"/>
            <a:ext cx="1982339"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Peer communication cycle</a:t>
            </a:r>
          </a:p>
        </p:txBody>
      </p:sp>
      <p:sp>
        <p:nvSpPr>
          <p:cNvPr id="75" name="TextBox 74"/>
          <p:cNvSpPr txBox="1"/>
          <p:nvPr/>
        </p:nvSpPr>
        <p:spPr>
          <a:xfrm>
            <a:off x="1765907" y="4577215"/>
            <a:ext cx="1853595"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dirty="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5563211" y="4564513"/>
            <a:ext cx="2019184"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cycle</a:t>
            </a:r>
          </a:p>
        </p:txBody>
      </p:sp>
      <p:cxnSp>
        <p:nvCxnSpPr>
          <p:cNvPr id="47" name="AutoShape 8"/>
          <p:cNvCxnSpPr>
            <a:cxnSpLocks noChangeShapeType="1"/>
          </p:cNvCxnSpPr>
          <p:nvPr/>
        </p:nvCxnSpPr>
        <p:spPr bwMode="auto">
          <a:xfrm rot="16200000" flipH="1">
            <a:off x="6593666" y="339346"/>
            <a:ext cx="1831"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3951467" y="1963978"/>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4691799" y="1960545"/>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3951467" y="4657409"/>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4691799" y="4653976"/>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4597926" y="2341829"/>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4597921" y="1559659"/>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4597926" y="5035259"/>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4597921" y="4253089"/>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3951465" y="2343045"/>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5292079" y="2343046"/>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3749098" y="1938454"/>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3742223" y="4636316"/>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42" name="Round Single Corner Rectangle 41"/>
          <p:cNvSpPr/>
          <p:nvPr/>
        </p:nvSpPr>
        <p:spPr>
          <a:xfrm>
            <a:off x="1509363" y="1203672"/>
            <a:ext cx="2226168" cy="864096"/>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YouTube videos</a:t>
            </a:r>
            <a:r>
              <a:rPr kumimoji="0" lang="en-US" sz="1800" b="0" i="0" u="none" strike="noStrike" kern="1200" cap="none" spc="0" normalizeH="0" baseline="0" noProof="0">
                <a:ln>
                  <a:noFill/>
                </a:ln>
                <a:solidFill>
                  <a:srgbClr val="1F497D"/>
                </a:solidFill>
                <a:effectLst/>
                <a:uLnTx/>
                <a:uFillTx/>
                <a:latin typeface="Calibri"/>
                <a:ea typeface="+mn-ea"/>
                <a:cs typeface="+mn-cs"/>
              </a:rPr>
              <a:t>, screencasts, forums</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OERs, Podcasts</a:t>
            </a:r>
          </a:p>
        </p:txBody>
      </p:sp>
      <p:sp>
        <p:nvSpPr>
          <p:cNvPr id="49" name="Round Single Corner Rectangle 48"/>
          <p:cNvSpPr/>
          <p:nvPr/>
        </p:nvSpPr>
        <p:spPr>
          <a:xfrm>
            <a:off x="1429172" y="2919164"/>
            <a:ext cx="2376264" cy="1080120"/>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Programs, animations, blogs, e-portfolios, photos, videos, screencasts </a:t>
            </a:r>
          </a:p>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p:txBody>
      </p:sp>
      <p:sp>
        <p:nvSpPr>
          <p:cNvPr id="52" name="Round Single Corner Rectangle 51"/>
          <p:cNvSpPr/>
          <p:nvPr/>
        </p:nvSpPr>
        <p:spPr>
          <a:xfrm>
            <a:off x="5567413" y="1813644"/>
            <a:ext cx="2133228" cy="1080120"/>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00000"/>
                </a:solidFill>
                <a:effectLst/>
                <a:uLnTx/>
                <a:uFillTx/>
                <a:latin typeface="Calibri"/>
                <a:ea typeface="+mn-ea"/>
                <a:cs typeface="+mn-cs"/>
              </a:rPr>
              <a:t>Discussion forums, Twitter, Facebook, Blogs</a:t>
            </a:r>
          </a:p>
        </p:txBody>
      </p:sp>
      <p:sp>
        <p:nvSpPr>
          <p:cNvPr id="53" name="Round Single Corner Rectangle 52"/>
          <p:cNvSpPr/>
          <p:nvPr/>
        </p:nvSpPr>
        <p:spPr>
          <a:xfrm>
            <a:off x="5598418" y="4477692"/>
            <a:ext cx="2141935" cy="1152128"/>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VLEs, Tools, Wikis, Storyboarding, Websites, Coding communities </a:t>
            </a:r>
          </a:p>
        </p:txBody>
      </p:sp>
      <p:sp>
        <p:nvSpPr>
          <p:cNvPr id="56" name="Round Single Corner Rectangle 55"/>
          <p:cNvSpPr/>
          <p:nvPr/>
        </p:nvSpPr>
        <p:spPr>
          <a:xfrm>
            <a:off x="1357164" y="4477692"/>
            <a:ext cx="2520280" cy="1152128"/>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Digital tools of the field</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Commercial simulations and games</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Coding toolkits</a:t>
            </a:r>
          </a:p>
        </p:txBody>
      </p:sp>
      <p:sp>
        <p:nvSpPr>
          <p:cNvPr id="64" name="TextBox 63"/>
          <p:cNvSpPr txBox="1"/>
          <p:nvPr/>
        </p:nvSpPr>
        <p:spPr>
          <a:xfrm>
            <a:off x="-9500" y="0"/>
            <a:ext cx="9144000" cy="1168400"/>
          </a:xfrm>
          <a:prstGeom prst="rect">
            <a:avLst/>
          </a:prstGeom>
          <a:solidFill>
            <a:srgbClr val="1D58A4"/>
          </a:solid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entury Gothic" charset="0"/>
                <a:ea typeface="Century Gothic" charset="0"/>
                <a:cs typeface="Century Gothic" charset="0"/>
              </a:rPr>
              <a:t>   Technology supporting types of learning</a:t>
            </a:r>
          </a:p>
        </p:txBody>
      </p:sp>
      <p:sp>
        <p:nvSpPr>
          <p:cNvPr id="41" name="Round Single Corner Rectangle 40"/>
          <p:cNvSpPr/>
          <p:nvPr/>
        </p:nvSpPr>
        <p:spPr>
          <a:xfrm>
            <a:off x="1452211" y="2016968"/>
            <a:ext cx="2330188" cy="864096"/>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Search engines, repositories, digital libraries, </a:t>
            </a:r>
            <a:r>
              <a:rPr kumimoji="0" lang="en-US" sz="1800" b="0" i="0" u="none" strike="noStrike" kern="1200" cap="none" spc="0" normalizeH="0" baseline="0" noProof="0" dirty="0" err="1">
                <a:ln>
                  <a:noFill/>
                </a:ln>
                <a:solidFill>
                  <a:srgbClr val="800000"/>
                </a:solidFill>
                <a:effectLst/>
                <a:uLnTx/>
                <a:uFillTx/>
                <a:latin typeface="Calibri"/>
                <a:ea typeface="+mn-ea"/>
                <a:cs typeface="+mn-cs"/>
              </a:rPr>
              <a:t>WebQuests</a:t>
            </a: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p:txBody>
      </p:sp>
      <p:sp>
        <p:nvSpPr>
          <p:cNvPr id="58" name="TextBox 57">
            <a:extLst>
              <a:ext uri="{FF2B5EF4-FFF2-40B4-BE49-F238E27FC236}">
                <a16:creationId xmlns:a16="http://schemas.microsoft.com/office/drawing/2014/main" xmlns="" id="{9A10B280-6FDB-A446-ADF7-4B72E7240F70}"/>
              </a:ext>
            </a:extLst>
          </p:cNvPr>
          <p:cNvSpPr txBox="1"/>
          <p:nvPr/>
        </p:nvSpPr>
        <p:spPr>
          <a:xfrm>
            <a:off x="1357164" y="6014523"/>
            <a:ext cx="6626980" cy="707886"/>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Teachers are using many different kinds of digital technologies for active learning</a:t>
            </a:r>
            <a:endParaRPr kumimoji="0" lang="en-US" sz="2000" b="0" i="1" u="none" strike="noStrike" kern="1200" cap="none" spc="0" normalizeH="0" baseline="0" noProof="0" dirty="0">
              <a:ln>
                <a:noFill/>
              </a:ln>
              <a:solidFill>
                <a:srgbClr val="800000"/>
              </a:solidFill>
              <a:effectLst/>
              <a:uLnTx/>
              <a:uFillTx/>
              <a:latin typeface="Calibri"/>
              <a:ea typeface="+mn-ea"/>
              <a:cs typeface="+mn-cs"/>
            </a:endParaRPr>
          </a:p>
        </p:txBody>
      </p:sp>
    </p:spTree>
    <p:extLst>
      <p:ext uri="{BB962C8B-B14F-4D97-AF65-F5344CB8AC3E}">
        <p14:creationId xmlns:p14="http://schemas.microsoft.com/office/powerpoint/2010/main" val="26341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ou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out)">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ircle(out)">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out)">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ircle(out)">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out)">
                                      <p:cBhvr>
                                        <p:cTn id="3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52" grpId="0" animBg="1"/>
      <p:bldP spid="53" grpId="0" animBg="1"/>
      <p:bldP spid="5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2549319" y="2694209"/>
            <a:ext cx="4147756" cy="1931163"/>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596915" y="1958971"/>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457212" y="1957423"/>
            <a:ext cx="1251369"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7543800" y="1957425"/>
            <a:ext cx="1371600"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a:endCxn id="73" idx="2"/>
          </p:cNvCxnSpPr>
          <p:nvPr/>
        </p:nvCxnSpPr>
        <p:spPr bwMode="auto">
          <a:xfrm rot="5400000" flipH="1">
            <a:off x="6602029" y="1115459"/>
            <a:ext cx="17481" cy="3237661"/>
          </a:xfrm>
          <a:prstGeom prst="curvedConnector3">
            <a:avLst>
              <a:gd name="adj1" fmla="val -1307706"/>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7595874" y="4655802"/>
            <a:ext cx="1319543"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a:endCxn id="77" idx="2"/>
          </p:cNvCxnSpPr>
          <p:nvPr/>
        </p:nvCxnSpPr>
        <p:spPr bwMode="auto">
          <a:xfrm rot="5400000" flipH="1">
            <a:off x="6612579" y="3798340"/>
            <a:ext cx="22427" cy="3263707"/>
          </a:xfrm>
          <a:prstGeom prst="curvedConnector3">
            <a:avLst>
              <a:gd name="adj1" fmla="val -1019307"/>
            </a:avLst>
          </a:prstGeom>
          <a:noFill/>
          <a:ln w="38100" cmpd="dbl">
            <a:solidFill>
              <a:schemeClr val="tx1"/>
            </a:solidFill>
            <a:round/>
            <a:headEnd/>
            <a:tailEnd type="triangle" w="med" len="sm"/>
          </a:ln>
          <a:effectLst/>
        </p:spPr>
      </p:cxnSp>
      <p:cxnSp>
        <p:nvCxnSpPr>
          <p:cNvPr id="67" name="AutoShape 8"/>
          <p:cNvCxnSpPr>
            <a:cxnSpLocks noChangeShapeType="1"/>
            <a:stCxn id="77" idx="0"/>
            <a:endCxn id="50" idx="0"/>
          </p:cNvCxnSpPr>
          <p:nvPr/>
        </p:nvCxnSpPr>
        <p:spPr bwMode="auto">
          <a:xfrm rot="16200000" flipH="1">
            <a:off x="6622879" y="3023036"/>
            <a:ext cx="1826" cy="3263707"/>
          </a:xfrm>
          <a:prstGeom prst="curvedConnector3">
            <a:avLst>
              <a:gd name="adj1" fmla="val -1251916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52400" y="4655802"/>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a:endCxn id="74" idx="0"/>
          </p:cNvCxnSpPr>
          <p:nvPr/>
        </p:nvCxnSpPr>
        <p:spPr bwMode="auto">
          <a:xfrm rot="16200000" flipH="1">
            <a:off x="2617217" y="3067284"/>
            <a:ext cx="1607" cy="3178642"/>
          </a:xfrm>
          <a:prstGeom prst="curvedConnector3">
            <a:avLst>
              <a:gd name="adj1" fmla="val -14225264"/>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cxnSpLocks/>
            <a:stCxn id="74" idx="2"/>
            <a:endCxn id="69" idx="2"/>
          </p:cNvCxnSpPr>
          <p:nvPr/>
        </p:nvCxnSpPr>
        <p:spPr>
          <a:xfrm rot="5400000">
            <a:off x="2605090" y="3839154"/>
            <a:ext cx="25862" cy="3178642"/>
          </a:xfrm>
          <a:prstGeom prst="curvedConnector3">
            <a:avLst>
              <a:gd name="adj1" fmla="val 98392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cxnSpLocks/>
            <a:stCxn id="55" idx="2"/>
            <a:endCxn id="36" idx="2"/>
          </p:cNvCxnSpPr>
          <p:nvPr/>
        </p:nvCxnSpPr>
        <p:spPr>
          <a:xfrm rot="5400000">
            <a:off x="2634663" y="1170348"/>
            <a:ext cx="20914" cy="3124445"/>
          </a:xfrm>
          <a:prstGeom prst="curvedConnector3">
            <a:avLst>
              <a:gd name="adj1" fmla="val 1193048"/>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cxnSpLocks/>
            <a:stCxn id="36" idx="0"/>
            <a:endCxn id="55" idx="0"/>
          </p:cNvCxnSpPr>
          <p:nvPr/>
        </p:nvCxnSpPr>
        <p:spPr>
          <a:xfrm rot="16200000" flipH="1">
            <a:off x="2641841" y="398478"/>
            <a:ext cx="6555" cy="3124445"/>
          </a:xfrm>
          <a:prstGeom prst="curvedConnector3">
            <a:avLst>
              <a:gd name="adj1" fmla="val -348741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9885" y="1892889"/>
            <a:ext cx="2045647"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Teacher communication cycle</a:t>
            </a:r>
          </a:p>
        </p:txBody>
      </p:sp>
      <p:sp>
        <p:nvSpPr>
          <p:cNvPr id="68" name="TextBox 67"/>
          <p:cNvSpPr txBox="1"/>
          <p:nvPr/>
        </p:nvSpPr>
        <p:spPr>
          <a:xfrm>
            <a:off x="5581029" y="1892889"/>
            <a:ext cx="1982339"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Peer communication cycle</a:t>
            </a:r>
          </a:p>
        </p:txBody>
      </p:sp>
      <p:sp>
        <p:nvSpPr>
          <p:cNvPr id="75" name="TextBox 74"/>
          <p:cNvSpPr txBox="1"/>
          <p:nvPr/>
        </p:nvSpPr>
        <p:spPr>
          <a:xfrm>
            <a:off x="1765907" y="4577215"/>
            <a:ext cx="1853595"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dirty="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5563211" y="4564513"/>
            <a:ext cx="2019184" cy="923330"/>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 </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Arial" charset="0"/>
                <a:ea typeface="ＭＳ Ｐゴシック" charset="-128"/>
                <a:cs typeface="ＭＳ Ｐゴシック" charset="-128"/>
              </a:rPr>
              <a:t>cycle</a:t>
            </a:r>
          </a:p>
        </p:txBody>
      </p:sp>
      <p:cxnSp>
        <p:nvCxnSpPr>
          <p:cNvPr id="47" name="AutoShape 8"/>
          <p:cNvCxnSpPr>
            <a:cxnSpLocks noChangeShapeType="1"/>
          </p:cNvCxnSpPr>
          <p:nvPr/>
        </p:nvCxnSpPr>
        <p:spPr bwMode="auto">
          <a:xfrm rot="16200000" flipH="1">
            <a:off x="6593666" y="339346"/>
            <a:ext cx="1831"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3951467" y="1963978"/>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4691799" y="1960545"/>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3951467" y="4657409"/>
            <a:ext cx="511749" cy="758135"/>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4691799" y="4653976"/>
            <a:ext cx="600280" cy="765003"/>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L</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4597926" y="2341829"/>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4597921" y="1559659"/>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4597926" y="5035259"/>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4597921" y="4253089"/>
            <a:ext cx="3435"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3951465" y="2343045"/>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5292079" y="2343046"/>
            <a:ext cx="12700" cy="2693431"/>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3749098" y="1938454"/>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3742223" y="4636316"/>
            <a:ext cx="1714829" cy="785604"/>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40" name="TextBox 39"/>
          <p:cNvSpPr txBox="1"/>
          <p:nvPr/>
        </p:nvSpPr>
        <p:spPr>
          <a:xfrm>
            <a:off x="1357164" y="6014523"/>
            <a:ext cx="6626980" cy="707886"/>
          </a:xfrm>
          <a:prstGeom prst="rect">
            <a:avLst/>
          </a:prstGeom>
          <a:noFill/>
        </p:spPr>
        <p:txBody>
          <a:bodyPr wrap="square" lIns="91439" tIns="45720" rIns="91439" bIns="45720"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Teachers are using many different kinds of digital technologies for active learning</a:t>
            </a:r>
            <a:endParaRPr kumimoji="0" lang="en-US" sz="2000" b="0" i="1" u="none" strike="noStrike" kern="1200" cap="none" spc="0" normalizeH="0" baseline="0" noProof="0" dirty="0">
              <a:ln>
                <a:noFill/>
              </a:ln>
              <a:solidFill>
                <a:srgbClr val="800000"/>
              </a:solidFill>
              <a:effectLst/>
              <a:uLnTx/>
              <a:uFillTx/>
              <a:latin typeface="Calibri"/>
              <a:ea typeface="+mn-ea"/>
              <a:cs typeface="+mn-cs"/>
            </a:endParaRPr>
          </a:p>
        </p:txBody>
      </p:sp>
      <p:sp>
        <p:nvSpPr>
          <p:cNvPr id="42" name="Round Single Corner Rectangle 41"/>
          <p:cNvSpPr/>
          <p:nvPr/>
        </p:nvSpPr>
        <p:spPr>
          <a:xfrm>
            <a:off x="1509363" y="1203672"/>
            <a:ext cx="2226168" cy="864096"/>
          </a:xfrm>
          <a:prstGeom prst="round1Rect">
            <a:avLst/>
          </a:prstGeom>
          <a:gradFill flip="none" rotWithShape="1">
            <a:gsLst>
              <a:gs pos="25000">
                <a:srgbClr val="FFFFFF"/>
              </a:gs>
              <a:gs pos="100000">
                <a:schemeClr val="accent1">
                  <a:lumMod val="20000"/>
                  <a:lumOff val="80000"/>
                </a:schemeClr>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YouTube videos</a:t>
            </a:r>
            <a:r>
              <a:rPr kumimoji="0" lang="en-US" sz="1800" b="0" i="0" u="none" strike="noStrike" kern="1200" cap="none" spc="0" normalizeH="0" baseline="0" noProof="0">
                <a:ln>
                  <a:noFill/>
                </a:ln>
                <a:solidFill>
                  <a:srgbClr val="1F497D"/>
                </a:solidFill>
                <a:effectLst/>
                <a:uLnTx/>
                <a:uFillTx/>
                <a:latin typeface="Calibri"/>
                <a:ea typeface="+mn-ea"/>
                <a:cs typeface="+mn-cs"/>
              </a:rPr>
              <a:t>, screencasts, forums</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OERs, Podcasts</a:t>
            </a:r>
          </a:p>
        </p:txBody>
      </p:sp>
      <p:sp>
        <p:nvSpPr>
          <p:cNvPr id="49" name="Round Single Corner Rectangle 48"/>
          <p:cNvSpPr/>
          <p:nvPr/>
        </p:nvSpPr>
        <p:spPr>
          <a:xfrm>
            <a:off x="1429172" y="2919164"/>
            <a:ext cx="2376264" cy="1080120"/>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Programs, animations, blogs, e-portfolios, photos, videos, screencasts </a:t>
            </a:r>
          </a:p>
          <a:p>
            <a:pPr marL="0" marR="0" lvl="0" indent="0" algn="ctr" defTabSz="4571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p:txBody>
      </p:sp>
      <p:sp>
        <p:nvSpPr>
          <p:cNvPr id="52" name="Round Single Corner Rectangle 51"/>
          <p:cNvSpPr/>
          <p:nvPr/>
        </p:nvSpPr>
        <p:spPr>
          <a:xfrm>
            <a:off x="5567413" y="1813644"/>
            <a:ext cx="2133228" cy="1080120"/>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00000"/>
                </a:solidFill>
                <a:effectLst/>
                <a:uLnTx/>
                <a:uFillTx/>
                <a:latin typeface="Calibri"/>
                <a:ea typeface="+mn-ea"/>
                <a:cs typeface="+mn-cs"/>
              </a:rPr>
              <a:t>Discussion forums, Twitter, Facebook, Blogs</a:t>
            </a:r>
          </a:p>
        </p:txBody>
      </p:sp>
      <p:sp>
        <p:nvSpPr>
          <p:cNvPr id="53" name="Round Single Corner Rectangle 52"/>
          <p:cNvSpPr/>
          <p:nvPr/>
        </p:nvSpPr>
        <p:spPr>
          <a:xfrm>
            <a:off x="5598418" y="4477692"/>
            <a:ext cx="2141935" cy="1152128"/>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VLEs, Tools, Wikis, Storyboarding, Websites, Coding communities </a:t>
            </a:r>
          </a:p>
        </p:txBody>
      </p:sp>
      <p:sp>
        <p:nvSpPr>
          <p:cNvPr id="56" name="Round Single Corner Rectangle 55"/>
          <p:cNvSpPr/>
          <p:nvPr/>
        </p:nvSpPr>
        <p:spPr>
          <a:xfrm>
            <a:off x="1357164" y="4477692"/>
            <a:ext cx="2520280" cy="1152128"/>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Digital tools of the field</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Commercial simulations and games</a:t>
            </a:r>
          </a:p>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Coding toolkits</a:t>
            </a:r>
          </a:p>
        </p:txBody>
      </p:sp>
      <p:sp>
        <p:nvSpPr>
          <p:cNvPr id="64" name="TextBox 63"/>
          <p:cNvSpPr txBox="1"/>
          <p:nvPr/>
        </p:nvSpPr>
        <p:spPr>
          <a:xfrm>
            <a:off x="-9500" y="0"/>
            <a:ext cx="9144000" cy="1168400"/>
          </a:xfrm>
          <a:prstGeom prst="rect">
            <a:avLst/>
          </a:prstGeom>
          <a:solidFill>
            <a:srgbClr val="1D58A4"/>
          </a:solid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entury Gothic" charset="0"/>
                <a:ea typeface="Century Gothic" charset="0"/>
                <a:cs typeface="Century Gothic" charset="0"/>
              </a:rPr>
              <a:t>   Technology supporting types of learning</a:t>
            </a:r>
          </a:p>
        </p:txBody>
      </p:sp>
      <p:sp>
        <p:nvSpPr>
          <p:cNvPr id="41" name="Round Single Corner Rectangle 40"/>
          <p:cNvSpPr/>
          <p:nvPr/>
        </p:nvSpPr>
        <p:spPr>
          <a:xfrm>
            <a:off x="1452211" y="2016968"/>
            <a:ext cx="2330188" cy="864096"/>
          </a:xfrm>
          <a:prstGeom prst="round1Rect">
            <a:avLst/>
          </a:prstGeom>
          <a:gradFill flip="none" rotWithShape="1">
            <a:gsLst>
              <a:gs pos="25000">
                <a:srgbClr val="FFFFFF"/>
              </a:gs>
              <a:gs pos="100000">
                <a:schemeClr val="accent2">
                  <a:lumMod val="20000"/>
                  <a:lumOff val="80000"/>
                </a:schemeClr>
              </a:gs>
            </a:gsLst>
            <a:path path="circle">
              <a:fillToRect l="50000" t="50000" r="50000" b="50000"/>
            </a:path>
            <a:tileRec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39" tIns="45720" rIns="91439" bIns="45720" rtlCol="0" anchor="ct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0000"/>
                </a:solidFill>
                <a:effectLst/>
                <a:uLnTx/>
                <a:uFillTx/>
                <a:latin typeface="Calibri"/>
                <a:ea typeface="+mn-ea"/>
                <a:cs typeface="+mn-cs"/>
              </a:rPr>
              <a:t>Search engines, repositories, digital libraries, </a:t>
            </a:r>
            <a:r>
              <a:rPr kumimoji="0" lang="en-US" sz="1800" b="0" i="0" u="none" strike="noStrike" kern="1200" cap="none" spc="0" normalizeH="0" baseline="0" noProof="0" dirty="0" err="1">
                <a:ln>
                  <a:noFill/>
                </a:ln>
                <a:solidFill>
                  <a:srgbClr val="800000"/>
                </a:solidFill>
                <a:effectLst/>
                <a:uLnTx/>
                <a:uFillTx/>
                <a:latin typeface="Calibri"/>
                <a:ea typeface="+mn-ea"/>
                <a:cs typeface="+mn-cs"/>
              </a:rPr>
              <a:t>WebQuests</a:t>
            </a:r>
            <a:endParaRPr kumimoji="0" lang="en-US" sz="1800" b="0" i="0" u="none" strike="noStrike" kern="1200" cap="none" spc="0" normalizeH="0" baseline="0" noProof="0" dirty="0">
              <a:ln>
                <a:noFill/>
              </a:ln>
              <a:solidFill>
                <a:srgbClr val="800000"/>
              </a:solidFill>
              <a:effectLst/>
              <a:uLnTx/>
              <a:uFillTx/>
              <a:latin typeface="Calibri"/>
              <a:ea typeface="+mn-ea"/>
              <a:cs typeface="+mn-cs"/>
            </a:endParaRPr>
          </a:p>
        </p:txBody>
      </p:sp>
      <p:pic>
        <p:nvPicPr>
          <p:cNvPr id="46" name="Picture 45" descr="Mid Kent College Welder.png">
            <a:hlinkClick r:id="" action="ppaction://noaction"/>
            <a:extLst>
              <a:ext uri="{FF2B5EF4-FFF2-40B4-BE49-F238E27FC236}">
                <a16:creationId xmlns:a16="http://schemas.microsoft.com/office/drawing/2014/main" xmlns="" id="{69C5AEA8-FEEC-0C4A-A0D5-992BACCC3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20" y="4475564"/>
            <a:ext cx="2308512" cy="1154256"/>
          </a:xfrm>
          <a:prstGeom prst="rect">
            <a:avLst/>
          </a:prstGeom>
        </p:spPr>
      </p:pic>
      <p:pic>
        <p:nvPicPr>
          <p:cNvPr id="58" name="Picture 57">
            <a:hlinkClick r:id="" action="ppaction://noaction"/>
            <a:extLst>
              <a:ext uri="{FF2B5EF4-FFF2-40B4-BE49-F238E27FC236}">
                <a16:creationId xmlns:a16="http://schemas.microsoft.com/office/drawing/2014/main" xmlns="" id="{B111D373-42B6-274D-A742-CE7AC8FDAC10}"/>
              </a:ext>
            </a:extLst>
          </p:cNvPr>
          <p:cNvPicPr>
            <a:picLocks noChangeAspect="1"/>
          </p:cNvPicPr>
          <p:nvPr/>
        </p:nvPicPr>
        <p:blipFill>
          <a:blip r:embed="rId4"/>
          <a:stretch>
            <a:fillRect/>
          </a:stretch>
        </p:blipFill>
        <p:spPr>
          <a:xfrm>
            <a:off x="5469644" y="4278309"/>
            <a:ext cx="2514500" cy="1643335"/>
          </a:xfrm>
          <a:prstGeom prst="rect">
            <a:avLst/>
          </a:prstGeom>
          <a:ln>
            <a:solidFill>
              <a:srgbClr val="4F81BD"/>
            </a:solidFill>
          </a:ln>
        </p:spPr>
      </p:pic>
      <p:pic>
        <p:nvPicPr>
          <p:cNvPr id="59" name="Picture 58">
            <a:hlinkClick r:id="" action="ppaction://noaction"/>
            <a:extLst>
              <a:ext uri="{FF2B5EF4-FFF2-40B4-BE49-F238E27FC236}">
                <a16:creationId xmlns:a16="http://schemas.microsoft.com/office/drawing/2014/main" xmlns="" id="{FD07D8E7-174E-5343-B07B-EC034D96D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927" y="1583195"/>
            <a:ext cx="2366745" cy="1519699"/>
          </a:xfrm>
          <a:prstGeom prst="rect">
            <a:avLst/>
          </a:prstGeom>
          <a:ln>
            <a:solidFill>
              <a:schemeClr val="tx2"/>
            </a:solidFill>
          </a:ln>
        </p:spPr>
      </p:pic>
      <p:pic>
        <p:nvPicPr>
          <p:cNvPr id="62" name="Picture 61">
            <a:hlinkClick r:id="" action="ppaction://noaction"/>
            <a:extLst>
              <a:ext uri="{FF2B5EF4-FFF2-40B4-BE49-F238E27FC236}">
                <a16:creationId xmlns:a16="http://schemas.microsoft.com/office/drawing/2014/main" xmlns="" id="{8BA2D390-6F4F-0F40-AB63-B7F3CEDF4B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988" y="1090353"/>
            <a:ext cx="2006819" cy="1408162"/>
          </a:xfrm>
          <a:prstGeom prst="rect">
            <a:avLst/>
          </a:prstGeom>
        </p:spPr>
      </p:pic>
      <p:pic>
        <p:nvPicPr>
          <p:cNvPr id="60" name="Picture 59">
            <a:hlinkClick r:id="" action="ppaction://noaction"/>
            <a:extLst>
              <a:ext uri="{FF2B5EF4-FFF2-40B4-BE49-F238E27FC236}">
                <a16:creationId xmlns:a16="http://schemas.microsoft.com/office/drawing/2014/main" xmlns="" id="{CEF0A30F-DF1F-9C4C-9501-E3C1D50AA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1058" y="1443332"/>
            <a:ext cx="1477565" cy="1477565"/>
          </a:xfrm>
          <a:prstGeom prst="rect">
            <a:avLst/>
          </a:prstGeom>
        </p:spPr>
      </p:pic>
      <p:pic>
        <p:nvPicPr>
          <p:cNvPr id="48" name="Picture 47">
            <a:hlinkClick r:id="" action="ppaction://noaction"/>
            <a:extLst>
              <a:ext uri="{FF2B5EF4-FFF2-40B4-BE49-F238E27FC236}">
                <a16:creationId xmlns:a16="http://schemas.microsoft.com/office/drawing/2014/main" xmlns="" id="{C4C59306-7B21-2641-840E-4E74F1D322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2769" y="2862613"/>
            <a:ext cx="1532519" cy="1277099"/>
          </a:xfrm>
          <a:prstGeom prst="rect">
            <a:avLst/>
          </a:prstGeom>
          <a:ln>
            <a:solidFill>
              <a:schemeClr val="tx2"/>
            </a:solidFill>
          </a:ln>
        </p:spPr>
      </p:pic>
    </p:spTree>
    <p:extLst>
      <p:ext uri="{BB962C8B-B14F-4D97-AF65-F5344CB8AC3E}">
        <p14:creationId xmlns:p14="http://schemas.microsoft.com/office/powerpoint/2010/main" val="3077767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2"/>
                                        </p:tgtEl>
                                        <p:attrNameLst>
                                          <p:attrName>ppt_w</p:attrName>
                                        </p:attrNameLst>
                                      </p:cBhvr>
                                      <p:tavLst>
                                        <p:tav tm="0">
                                          <p:val>
                                            <p:strVal val="ppt_w"/>
                                          </p:val>
                                        </p:tav>
                                        <p:tav tm="100000">
                                          <p:val>
                                            <p:fltVal val="0"/>
                                          </p:val>
                                        </p:tav>
                                      </p:tavLst>
                                    </p:anim>
                                    <p:anim calcmode="lin" valueType="num">
                                      <p:cBhvr>
                                        <p:cTn id="7" dur="500"/>
                                        <p:tgtEl>
                                          <p:spTgt spid="42"/>
                                        </p:tgtEl>
                                        <p:attrNameLst>
                                          <p:attrName>ppt_h</p:attrName>
                                        </p:attrNameLst>
                                      </p:cBhvr>
                                      <p:tavLst>
                                        <p:tav tm="0">
                                          <p:val>
                                            <p:strVal val="ppt_h"/>
                                          </p:val>
                                        </p:tav>
                                        <p:tav tm="100000">
                                          <p:val>
                                            <p:fltVal val="0"/>
                                          </p:val>
                                        </p:tav>
                                      </p:tavLst>
                                    </p:anim>
                                    <p:animEffect transition="out" filter="fade">
                                      <p:cBhvr>
                                        <p:cTn id="8" dur="500"/>
                                        <p:tgtEl>
                                          <p:spTgt spid="42"/>
                                        </p:tgtEl>
                                      </p:cBhvr>
                                    </p:animEffect>
                                    <p:set>
                                      <p:cBhvr>
                                        <p:cTn id="9" dur="1" fill="hold">
                                          <p:stCondLst>
                                            <p:cond delay="499"/>
                                          </p:stCondLst>
                                        </p:cTn>
                                        <p:tgtEl>
                                          <p:spTgt spid="42"/>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41"/>
                                        </p:tgtEl>
                                        <p:attrNameLst>
                                          <p:attrName>ppt_w</p:attrName>
                                        </p:attrNameLst>
                                      </p:cBhvr>
                                      <p:tavLst>
                                        <p:tav tm="0">
                                          <p:val>
                                            <p:strVal val="ppt_w"/>
                                          </p:val>
                                        </p:tav>
                                        <p:tav tm="100000">
                                          <p:val>
                                            <p:fltVal val="0"/>
                                          </p:val>
                                        </p:tav>
                                      </p:tavLst>
                                    </p:anim>
                                    <p:anim calcmode="lin" valueType="num">
                                      <p:cBhvr>
                                        <p:cTn id="19" dur="500"/>
                                        <p:tgtEl>
                                          <p:spTgt spid="41"/>
                                        </p:tgtEl>
                                        <p:attrNameLst>
                                          <p:attrName>ppt_h</p:attrName>
                                        </p:attrNameLst>
                                      </p:cBhvr>
                                      <p:tavLst>
                                        <p:tav tm="0">
                                          <p:val>
                                            <p:strVal val="ppt_h"/>
                                          </p:val>
                                        </p:tav>
                                        <p:tav tm="100000">
                                          <p:val>
                                            <p:fltVal val="0"/>
                                          </p:val>
                                        </p:tav>
                                      </p:tavLst>
                                    </p:anim>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56"/>
                                        </p:tgtEl>
                                        <p:attrNameLst>
                                          <p:attrName>ppt_w</p:attrName>
                                        </p:attrNameLst>
                                      </p:cBhvr>
                                      <p:tavLst>
                                        <p:tav tm="0">
                                          <p:val>
                                            <p:strVal val="ppt_w"/>
                                          </p:val>
                                        </p:tav>
                                        <p:tav tm="100000">
                                          <p:val>
                                            <p:fltVal val="0"/>
                                          </p:val>
                                        </p:tav>
                                      </p:tavLst>
                                    </p:anim>
                                    <p:anim calcmode="lin" valueType="num">
                                      <p:cBhvr>
                                        <p:cTn id="31" dur="500"/>
                                        <p:tgtEl>
                                          <p:spTgt spid="56"/>
                                        </p:tgtEl>
                                        <p:attrNameLst>
                                          <p:attrName>ppt_h</p:attrName>
                                        </p:attrNameLst>
                                      </p:cBhvr>
                                      <p:tavLst>
                                        <p:tav tm="0">
                                          <p:val>
                                            <p:strVal val="ppt_h"/>
                                          </p:val>
                                        </p:tav>
                                        <p:tav tm="100000">
                                          <p:val>
                                            <p:fltVal val="0"/>
                                          </p:val>
                                        </p:tav>
                                      </p:tavLst>
                                    </p:anim>
                                    <p:animEffect transition="out" filter="fade">
                                      <p:cBhvr>
                                        <p:cTn id="32" dur="500"/>
                                        <p:tgtEl>
                                          <p:spTgt spid="56"/>
                                        </p:tgtEl>
                                      </p:cBhvr>
                                    </p:animEffect>
                                    <p:set>
                                      <p:cBhvr>
                                        <p:cTn id="33" dur="1" fill="hold">
                                          <p:stCondLst>
                                            <p:cond delay="499"/>
                                          </p:stCondLst>
                                        </p:cTn>
                                        <p:tgtEl>
                                          <p:spTgt spid="56"/>
                                        </p:tgtEl>
                                        <p:attrNameLst>
                                          <p:attrName>style.visibility</p:attrName>
                                        </p:attrNameLst>
                                      </p:cBhvr>
                                      <p:to>
                                        <p:strVal val="hidden"/>
                                      </p:to>
                                    </p:set>
                                  </p:childTnLst>
                                </p:cTn>
                              </p:par>
                              <p:par>
                                <p:cTn id="34" presetID="53" presetClass="entr" presetSubtype="16"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52"/>
                                        </p:tgtEl>
                                        <p:attrNameLst>
                                          <p:attrName>ppt_w</p:attrName>
                                        </p:attrNameLst>
                                      </p:cBhvr>
                                      <p:tavLst>
                                        <p:tav tm="0">
                                          <p:val>
                                            <p:strVal val="ppt_w"/>
                                          </p:val>
                                        </p:tav>
                                        <p:tav tm="100000">
                                          <p:val>
                                            <p:fltVal val="0"/>
                                          </p:val>
                                        </p:tav>
                                      </p:tavLst>
                                    </p:anim>
                                    <p:anim calcmode="lin" valueType="num">
                                      <p:cBhvr>
                                        <p:cTn id="43" dur="500"/>
                                        <p:tgtEl>
                                          <p:spTgt spid="52"/>
                                        </p:tgtEl>
                                        <p:attrNameLst>
                                          <p:attrName>ppt_h</p:attrName>
                                        </p:attrNameLst>
                                      </p:cBhvr>
                                      <p:tavLst>
                                        <p:tav tm="0">
                                          <p:val>
                                            <p:strVal val="ppt_h"/>
                                          </p:val>
                                        </p:tav>
                                        <p:tav tm="100000">
                                          <p:val>
                                            <p:fltVal val="0"/>
                                          </p:val>
                                        </p:tav>
                                      </p:tavLst>
                                    </p:anim>
                                    <p:animEffect transition="out" filter="fad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par>
                                <p:cTn id="46" presetID="53" presetClass="entr" presetSubtype="16"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53"/>
                                        </p:tgtEl>
                                        <p:attrNameLst>
                                          <p:attrName>ppt_w</p:attrName>
                                        </p:attrNameLst>
                                      </p:cBhvr>
                                      <p:tavLst>
                                        <p:tav tm="0">
                                          <p:val>
                                            <p:strVal val="ppt_w"/>
                                          </p:val>
                                        </p:tav>
                                        <p:tav tm="100000">
                                          <p:val>
                                            <p:fltVal val="0"/>
                                          </p:val>
                                        </p:tav>
                                      </p:tavLst>
                                    </p:anim>
                                    <p:anim calcmode="lin" valueType="num">
                                      <p:cBhvr>
                                        <p:cTn id="55" dur="500"/>
                                        <p:tgtEl>
                                          <p:spTgt spid="53"/>
                                        </p:tgtEl>
                                        <p:attrNameLst>
                                          <p:attrName>ppt_h</p:attrName>
                                        </p:attrNameLst>
                                      </p:cBhvr>
                                      <p:tavLst>
                                        <p:tav tm="0">
                                          <p:val>
                                            <p:strVal val="ppt_h"/>
                                          </p:val>
                                        </p:tav>
                                        <p:tav tm="100000">
                                          <p:val>
                                            <p:fltVal val="0"/>
                                          </p:val>
                                        </p:tav>
                                      </p:tavLst>
                                    </p:anim>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53" presetClass="entr" presetSubtype="16"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49"/>
                                        </p:tgtEl>
                                        <p:attrNameLst>
                                          <p:attrName>ppt_w</p:attrName>
                                        </p:attrNameLst>
                                      </p:cBhvr>
                                      <p:tavLst>
                                        <p:tav tm="0">
                                          <p:val>
                                            <p:strVal val="ppt_w"/>
                                          </p:val>
                                        </p:tav>
                                        <p:tav tm="100000">
                                          <p:val>
                                            <p:fltVal val="0"/>
                                          </p:val>
                                        </p:tav>
                                      </p:tavLst>
                                    </p:anim>
                                    <p:anim calcmode="lin" valueType="num">
                                      <p:cBhvr>
                                        <p:cTn id="67" dur="500"/>
                                        <p:tgtEl>
                                          <p:spTgt spid="49"/>
                                        </p:tgtEl>
                                        <p:attrNameLst>
                                          <p:attrName>ppt_h</p:attrName>
                                        </p:attrNameLst>
                                      </p:cBhvr>
                                      <p:tavLst>
                                        <p:tav tm="0">
                                          <p:val>
                                            <p:strVal val="ppt_h"/>
                                          </p:val>
                                        </p:tav>
                                        <p:tav tm="100000">
                                          <p:val>
                                            <p:fltVal val="0"/>
                                          </p:val>
                                        </p:tav>
                                      </p:tavLst>
                                    </p:anim>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53" presetClass="entr" presetSubtype="16"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52" grpId="0" animBg="1"/>
      <p:bldP spid="53" grpId="0" animBg="1"/>
      <p:bldP spid="5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9500" y="0"/>
            <a:ext cx="9144000" cy="1268760"/>
          </a:xfrm>
          <a:prstGeom prst="rect">
            <a:avLst/>
          </a:prstGeom>
          <a:solidFill>
            <a:srgbClr val="20327D"/>
          </a:solidFill>
          <a:effectLst/>
        </p:spPr>
        <p:txBody>
          <a:bodyPr wrap="square" rtlCol="0" anchor="ctr">
            <a:noAutofit/>
          </a:bodyPr>
          <a:lstStyle/>
          <a:p>
            <a:pPr algn="ctr"/>
            <a:r>
              <a:rPr lang="en-US" sz="3600" dirty="0">
                <a:solidFill>
                  <a:srgbClr val="FFFFFF"/>
                </a:solidFill>
                <a:latin typeface="+mn-lt"/>
              </a:rPr>
              <a:t>   Types of learning improving with technology</a:t>
            </a:r>
          </a:p>
        </p:txBody>
      </p:sp>
      <p:sp>
        <p:nvSpPr>
          <p:cNvPr id="3" name="TextBox 2"/>
          <p:cNvSpPr txBox="1"/>
          <p:nvPr/>
        </p:nvSpPr>
        <p:spPr>
          <a:xfrm>
            <a:off x="662494" y="1476642"/>
            <a:ext cx="1573418" cy="461665"/>
          </a:xfrm>
          <a:prstGeom prst="rect">
            <a:avLst/>
          </a:prstGeom>
          <a:noFill/>
        </p:spPr>
        <p:txBody>
          <a:bodyPr wrap="none" rtlCol="0">
            <a:spAutoFit/>
          </a:bodyPr>
          <a:lstStyle/>
          <a:p>
            <a:r>
              <a:rPr lang="en-US" sz="2400" dirty="0">
                <a:solidFill>
                  <a:srgbClr val="05367D"/>
                </a:solidFill>
                <a:latin typeface="+mn-lt"/>
              </a:rPr>
              <a:t>Acquisition</a:t>
            </a:r>
          </a:p>
        </p:txBody>
      </p:sp>
      <p:sp>
        <p:nvSpPr>
          <p:cNvPr id="73" name="TextBox 72"/>
          <p:cNvSpPr txBox="1"/>
          <p:nvPr/>
        </p:nvSpPr>
        <p:spPr>
          <a:xfrm>
            <a:off x="662494" y="3714417"/>
            <a:ext cx="1069524" cy="461665"/>
          </a:xfrm>
          <a:prstGeom prst="rect">
            <a:avLst/>
          </a:prstGeom>
          <a:noFill/>
        </p:spPr>
        <p:txBody>
          <a:bodyPr wrap="none" rtlCol="0">
            <a:spAutoFit/>
          </a:bodyPr>
          <a:lstStyle/>
          <a:p>
            <a:r>
              <a:rPr lang="en-US" sz="2400" dirty="0">
                <a:solidFill>
                  <a:srgbClr val="05367D"/>
                </a:solidFill>
                <a:latin typeface="+mn-lt"/>
              </a:rPr>
              <a:t>Inquiry</a:t>
            </a:r>
          </a:p>
        </p:txBody>
      </p:sp>
      <p:sp>
        <p:nvSpPr>
          <p:cNvPr id="74" name="TextBox 73"/>
          <p:cNvSpPr txBox="1"/>
          <p:nvPr/>
        </p:nvSpPr>
        <p:spPr>
          <a:xfrm>
            <a:off x="662494" y="5447807"/>
            <a:ext cx="1183287" cy="461665"/>
          </a:xfrm>
          <a:prstGeom prst="rect">
            <a:avLst/>
          </a:prstGeom>
          <a:noFill/>
        </p:spPr>
        <p:txBody>
          <a:bodyPr wrap="none" rtlCol="0">
            <a:spAutoFit/>
          </a:bodyPr>
          <a:lstStyle/>
          <a:p>
            <a:r>
              <a:rPr lang="en-US" sz="2400" dirty="0">
                <a:solidFill>
                  <a:srgbClr val="05367D"/>
                </a:solidFill>
                <a:latin typeface="+mn-lt"/>
              </a:rPr>
              <a:t>Practice</a:t>
            </a:r>
          </a:p>
        </p:txBody>
      </p:sp>
      <p:sp>
        <p:nvSpPr>
          <p:cNvPr id="77" name="TextBox 76"/>
          <p:cNvSpPr txBox="1"/>
          <p:nvPr/>
        </p:nvSpPr>
        <p:spPr>
          <a:xfrm>
            <a:off x="4454339" y="1476642"/>
            <a:ext cx="1492265" cy="461665"/>
          </a:xfrm>
          <a:prstGeom prst="rect">
            <a:avLst/>
          </a:prstGeom>
          <a:noFill/>
        </p:spPr>
        <p:txBody>
          <a:bodyPr wrap="none" rtlCol="0">
            <a:spAutoFit/>
          </a:bodyPr>
          <a:lstStyle/>
          <a:p>
            <a:r>
              <a:rPr lang="en-US" sz="2400" dirty="0">
                <a:solidFill>
                  <a:srgbClr val="05367D"/>
                </a:solidFill>
                <a:latin typeface="+mn-lt"/>
              </a:rPr>
              <a:t>Discussion</a:t>
            </a:r>
          </a:p>
        </p:txBody>
      </p:sp>
      <p:sp>
        <p:nvSpPr>
          <p:cNvPr id="78" name="TextBox 77"/>
          <p:cNvSpPr txBox="1"/>
          <p:nvPr/>
        </p:nvSpPr>
        <p:spPr>
          <a:xfrm>
            <a:off x="4454339" y="3442946"/>
            <a:ext cx="1873981" cy="461665"/>
          </a:xfrm>
          <a:prstGeom prst="rect">
            <a:avLst/>
          </a:prstGeom>
          <a:noFill/>
        </p:spPr>
        <p:txBody>
          <a:bodyPr wrap="none" rtlCol="0">
            <a:spAutoFit/>
          </a:bodyPr>
          <a:lstStyle/>
          <a:p>
            <a:r>
              <a:rPr lang="en-US" sz="2400" dirty="0">
                <a:solidFill>
                  <a:srgbClr val="05367D"/>
                </a:solidFill>
                <a:latin typeface="+mn-lt"/>
              </a:rPr>
              <a:t>Collaboration</a:t>
            </a:r>
          </a:p>
        </p:txBody>
      </p:sp>
      <p:sp>
        <p:nvSpPr>
          <p:cNvPr id="79" name="TextBox 78"/>
          <p:cNvSpPr txBox="1"/>
          <p:nvPr/>
        </p:nvSpPr>
        <p:spPr>
          <a:xfrm>
            <a:off x="4454339" y="4933453"/>
            <a:ext cx="1562297" cy="461665"/>
          </a:xfrm>
          <a:prstGeom prst="rect">
            <a:avLst/>
          </a:prstGeom>
          <a:noFill/>
        </p:spPr>
        <p:txBody>
          <a:bodyPr wrap="none" rtlCol="0">
            <a:spAutoFit/>
          </a:bodyPr>
          <a:lstStyle/>
          <a:p>
            <a:r>
              <a:rPr lang="en-US" sz="2400" dirty="0">
                <a:solidFill>
                  <a:srgbClr val="05367D"/>
                </a:solidFill>
                <a:latin typeface="+mn-lt"/>
              </a:rPr>
              <a:t>Production</a:t>
            </a:r>
          </a:p>
        </p:txBody>
      </p:sp>
      <p:pic>
        <p:nvPicPr>
          <p:cNvPr id="80" name="Picture 79" descr="Mid Kent College Welder.png">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027" y="5264600"/>
            <a:ext cx="2308512" cy="1154256"/>
          </a:xfrm>
          <a:prstGeom prst="rect">
            <a:avLst/>
          </a:prstGeom>
        </p:spPr>
      </p:pic>
      <p:pic>
        <p:nvPicPr>
          <p:cNvPr id="15" name="Picture 14">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436" y="5164285"/>
            <a:ext cx="1819264" cy="1516053"/>
          </a:xfrm>
          <a:prstGeom prst="rect">
            <a:avLst/>
          </a:prstGeom>
          <a:ln>
            <a:solidFill>
              <a:schemeClr val="tx2"/>
            </a:solidFill>
          </a:ln>
        </p:spPr>
      </p:pic>
      <p:pic>
        <p:nvPicPr>
          <p:cNvPr id="19" name="Picture 18">
            <a:hlinkClick r:id="" action="ppaction://noaction"/>
          </p:cNvPr>
          <p:cNvPicPr>
            <a:picLocks noChangeAspect="1"/>
          </p:cNvPicPr>
          <p:nvPr/>
        </p:nvPicPr>
        <p:blipFill>
          <a:blip r:embed="rId5"/>
          <a:stretch>
            <a:fillRect/>
          </a:stretch>
        </p:blipFill>
        <p:spPr>
          <a:xfrm>
            <a:off x="6396471" y="3323092"/>
            <a:ext cx="2514500" cy="1643335"/>
          </a:xfrm>
          <a:prstGeom prst="rect">
            <a:avLst/>
          </a:prstGeom>
          <a:ln>
            <a:solidFill>
              <a:srgbClr val="4F81BD"/>
            </a:solidFill>
          </a:ln>
        </p:spPr>
      </p:pic>
      <p:pic>
        <p:nvPicPr>
          <p:cNvPr id="2" name="Picture 1">
            <a:hlinkClick r:id="" action="ppaction://noaction"/>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755" y="1541200"/>
            <a:ext cx="2366745" cy="1519699"/>
          </a:xfrm>
          <a:prstGeom prst="rect">
            <a:avLst/>
          </a:prstGeom>
          <a:ln>
            <a:solidFill>
              <a:schemeClr val="tx2"/>
            </a:solidFill>
          </a:ln>
        </p:spPr>
      </p:pic>
      <p:pic>
        <p:nvPicPr>
          <p:cNvPr id="20" name="Picture 19">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1853" y="3192650"/>
            <a:ext cx="1770974" cy="1770974"/>
          </a:xfrm>
          <a:prstGeom prst="rect">
            <a:avLst/>
          </a:prstGeom>
        </p:spPr>
      </p:pic>
      <p:pic>
        <p:nvPicPr>
          <p:cNvPr id="16" name="Picture 15">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5912" y="1526624"/>
            <a:ext cx="2006819" cy="1408162"/>
          </a:xfrm>
          <a:prstGeom prst="rect">
            <a:avLst/>
          </a:prstGeom>
        </p:spPr>
      </p:pic>
    </p:spTree>
    <p:extLst>
      <p:ext uri="{BB962C8B-B14F-4D97-AF65-F5344CB8AC3E}">
        <p14:creationId xmlns:p14="http://schemas.microsoft.com/office/powerpoint/2010/main" val="3231259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E9426BD0-17AC-4130-8796-46F23D1EC288}" vid="{D96A0D44-E3DD-4BAE-9A34-2F280773F8EF}"/>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OE_PowerPoint2">
  <a:themeElements>
    <a:clrScheme name="IOE_PowerPoint2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fontScheme name="IOE_PowerPoint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OE_PowerPoint2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_PowerPoint2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_PowerPoint2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_PowerPoint2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_PowerPoint2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_PowerPoint2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36509</TotalTime>
  <Words>1229</Words>
  <Application>Microsoft Office PowerPoint</Application>
  <PresentationFormat>On-screen Show (4:3)</PresentationFormat>
  <Paragraphs>220</Paragraphs>
  <Slides>10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MS PGothic</vt:lpstr>
      <vt:lpstr>MS PGothic</vt:lpstr>
      <vt:lpstr>Arial</vt:lpstr>
      <vt:lpstr>Calibri</vt:lpstr>
      <vt:lpstr>Century Gothic</vt:lpstr>
      <vt:lpstr>Helvetica</vt:lpstr>
      <vt:lpstr>Wingdings</vt:lpstr>
      <vt:lpstr>Blue Celeste</vt:lpstr>
      <vt:lpstr>Default Theme</vt:lpstr>
      <vt:lpstr>IOE_PowerPoint2</vt:lpstr>
      <vt:lpstr>PowerPoint Presentation</vt:lpstr>
      <vt:lpstr>What it takes to learn: The Conversational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details…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learning: roles of teachers and schools</dc:title>
  <dc:creator>Diana Laurillard</dc:creator>
  <cp:lastModifiedBy>Perovic, Natasa</cp:lastModifiedBy>
  <cp:revision>475</cp:revision>
  <dcterms:created xsi:type="dcterms:W3CDTF">2015-01-09T16:21:38Z</dcterms:created>
  <dcterms:modified xsi:type="dcterms:W3CDTF">2018-04-13T12:42:35Z</dcterms:modified>
</cp:coreProperties>
</file>