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ke Vandercruysse" initials="SV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60" d="100"/>
          <a:sy n="160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66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70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9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43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74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2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45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4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94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66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4590-C9D0-46C3-B99A-081FF455060F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987B-ADF8-4AF4-A4CB-6EAE02F41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5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2100" dirty="0" smtClean="0">
                <a:solidFill>
                  <a:schemeClr val="bg1"/>
                </a:solidFill>
                <a:latin typeface="+mn-lt"/>
              </a:rPr>
              <a:t>ABC curriculum </a:t>
            </a:r>
            <a:r>
              <a:rPr lang="en-GB" sz="2100" dirty="0">
                <a:solidFill>
                  <a:schemeClr val="bg1"/>
                </a:solidFill>
                <a:latin typeface="+mn-lt"/>
              </a:rPr>
              <a:t>design 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- 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Startblad</a:t>
            </a:r>
            <a:endParaRPr lang="en-GB" sz="2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6650255"/>
            <a:ext cx="9144001" cy="18242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Learning types, Diana Laurillard, </a:t>
            </a:r>
            <a:r>
              <a:rPr lang="en-GB" sz="800" dirty="0">
                <a:solidFill>
                  <a:schemeClr val="bg1"/>
                </a:solidFill>
              </a:rPr>
              <a:t>IoE</a:t>
            </a:r>
            <a:r>
              <a:rPr lang="en-GB" sz="800" dirty="0">
                <a:solidFill>
                  <a:schemeClr val="bg1"/>
                </a:solidFill>
              </a:rPr>
              <a:t> 2012 | Connected Curriculum, Dilly Fung, CALT, 2014 | ABC curriculum design workshop and resources, Clive Young and Natasa Perovic, Digital Education, UCL, 2015</a:t>
            </a: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1476" y="443549"/>
            <a:ext cx="3733560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1050" u="sng" dirty="0" smtClean="0"/>
              <a:t>Opleiding</a:t>
            </a:r>
            <a:r>
              <a:rPr lang="en-GB" sz="1050" u="sng" dirty="0" smtClean="0"/>
              <a:t>: </a:t>
            </a:r>
            <a:endParaRPr lang="en-GB" sz="1050" u="sng" dirty="0"/>
          </a:p>
          <a:p>
            <a:pPr algn="l">
              <a:lnSpc>
                <a:spcPct val="150000"/>
              </a:lnSpc>
            </a:pPr>
            <a:r>
              <a:rPr lang="en-GB" sz="1050" u="sng" dirty="0"/>
              <a:t>Naam</a:t>
            </a:r>
            <a:r>
              <a:rPr lang="en-GB" sz="1050" u="sng" dirty="0"/>
              <a:t> </a:t>
            </a:r>
            <a:r>
              <a:rPr lang="en-GB" sz="1050" u="sng" dirty="0" smtClean="0"/>
              <a:t>module/OPO: </a:t>
            </a:r>
            <a:endParaRPr lang="en-GB" sz="1050" u="sng" dirty="0"/>
          </a:p>
          <a:p>
            <a:pPr algn="l">
              <a:lnSpc>
                <a:spcPct val="150000"/>
              </a:lnSpc>
            </a:pPr>
            <a:r>
              <a:rPr lang="en-GB" sz="1050" u="sng" dirty="0"/>
              <a:t>Nieuwe </a:t>
            </a:r>
            <a:r>
              <a:rPr lang="en-GB" sz="1050" u="sng" dirty="0" smtClean="0"/>
              <a:t>module/OPO of </a:t>
            </a:r>
            <a:r>
              <a:rPr lang="en-GB" sz="1050" u="sng" dirty="0" smtClean="0"/>
              <a:t>herwerking</a:t>
            </a:r>
            <a:r>
              <a:rPr lang="en-GB" sz="1050" u="sng" dirty="0" smtClean="0"/>
              <a:t> module/OPO  </a:t>
            </a:r>
            <a:endParaRPr lang="en-GB" sz="1050" u="sng" dirty="0"/>
          </a:p>
          <a:p>
            <a:pPr algn="l">
              <a:lnSpc>
                <a:spcPct val="150000"/>
              </a:lnSpc>
            </a:pPr>
            <a:r>
              <a:rPr lang="en-GB" sz="1050" u="sng" dirty="0" smtClean="0"/>
              <a:t>Docenten</a:t>
            </a:r>
            <a:r>
              <a:rPr lang="en-GB" sz="1050" u="sng" dirty="0" smtClean="0"/>
              <a:t>: </a:t>
            </a:r>
            <a:endParaRPr lang="en-GB" sz="1050" u="sng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68981" y="2054653"/>
            <a:ext cx="4187418" cy="365705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/>
              <a:t>Samenvatting</a:t>
            </a:r>
            <a:r>
              <a:rPr lang="en-GB" sz="1200" dirty="0"/>
              <a:t> </a:t>
            </a:r>
            <a:r>
              <a:rPr lang="en-GB" sz="1200" dirty="0" smtClean="0"/>
              <a:t>module/OPO</a:t>
            </a:r>
            <a:br>
              <a:rPr lang="en-GB" sz="1200" dirty="0" smtClean="0"/>
            </a:br>
            <a:r>
              <a:rPr lang="en-GB" sz="1200" dirty="0" smtClean="0"/>
              <a:t>(</a:t>
            </a:r>
            <a:r>
              <a:rPr lang="en-GB" sz="1200" dirty="0"/>
              <a:t>tweet </a:t>
            </a:r>
            <a:r>
              <a:rPr lang="en-GB" sz="1200" dirty="0"/>
              <a:t>een</a:t>
            </a:r>
            <a:r>
              <a:rPr lang="en-GB" sz="1200" dirty="0"/>
              <a:t> </a:t>
            </a:r>
            <a:r>
              <a:rPr lang="en-GB" sz="1200" dirty="0"/>
              <a:t>samenvatting</a:t>
            </a:r>
            <a:r>
              <a:rPr lang="en-GB" sz="1200" dirty="0"/>
              <a:t> van de module): </a:t>
            </a:r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21476" y="1607808"/>
            <a:ext cx="3835820" cy="5238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05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582" y="796970"/>
            <a:ext cx="2610257" cy="300323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303904" y="4751384"/>
            <a:ext cx="48253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smtClean="0"/>
              <a:t>Hoe ziet de gewenste verdeling van de leeractiviteiten er uit voor de nieuwe of herwerkte module? </a:t>
            </a:r>
            <a:br>
              <a:rPr lang="en-GB" sz="825" dirty="0" smtClean="0"/>
            </a:br>
            <a:r>
              <a:rPr lang="en-GB" sz="825" dirty="0" smtClean="0"/>
              <a:t>(Kleur 1: bij </a:t>
            </a:r>
            <a:r>
              <a:rPr lang="en-GB" sz="825" dirty="0"/>
              <a:t>aanvang van de workshop) </a:t>
            </a:r>
            <a:r>
              <a:rPr lang="en-GB" sz="825" dirty="0" smtClean="0"/>
              <a:t>(Kleur 2: op </a:t>
            </a:r>
            <a:r>
              <a:rPr lang="en-GB" sz="825" dirty="0"/>
              <a:t>het einde van de workshop)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74280" y="4446730"/>
            <a:ext cx="2850861" cy="31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29" b="1" dirty="0"/>
              <a:t>Grafiek leeractiviteiten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378536" y="5583503"/>
            <a:ext cx="2161478" cy="207758"/>
            <a:chOff x="11516076" y="7285160"/>
            <a:chExt cx="3100162" cy="222441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737922" y="6089553"/>
            <a:ext cx="399474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smtClean="0"/>
              <a:t>Wat is voor jou het ideale evenwicht voor deze module/</a:t>
            </a:r>
            <a:r>
              <a:rPr lang="en-GB" sz="825" dirty="0" smtClean="0"/>
              <a:t>dit</a:t>
            </a:r>
            <a:r>
              <a:rPr lang="en-GB" sz="825" dirty="0" smtClean="0"/>
              <a:t> OPO? (Kleur 1)</a:t>
            </a:r>
            <a:endParaRPr lang="en-GB" sz="825" dirty="0"/>
          </a:p>
          <a:p>
            <a:pPr algn="ctr"/>
            <a:r>
              <a:rPr lang="en-GB" sz="825" dirty="0"/>
              <a:t>Wat is </a:t>
            </a:r>
            <a:r>
              <a:rPr lang="en-GB" sz="825" dirty="0" smtClean="0"/>
              <a:t>de positie van de module/het OPO op </a:t>
            </a:r>
            <a:r>
              <a:rPr lang="en-GB" sz="825" dirty="0"/>
              <a:t>het einde van deze </a:t>
            </a:r>
            <a:r>
              <a:rPr lang="en-GB" sz="825" dirty="0" smtClean="0"/>
              <a:t>workshop? (Kleur 2)</a:t>
            </a:r>
            <a:endParaRPr lang="en-GB" sz="825" dirty="0"/>
          </a:p>
        </p:txBody>
      </p:sp>
      <p:sp>
        <p:nvSpPr>
          <p:cNvPr id="63" name="TextBox 62"/>
          <p:cNvSpPr txBox="1"/>
          <p:nvPr/>
        </p:nvSpPr>
        <p:spPr>
          <a:xfrm>
            <a:off x="7494358" y="5558560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face to face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46938" y="5596290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online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11732" y="5862063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Blended grafiek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199" y="5807280"/>
            <a:ext cx="844867" cy="77372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00" y="5783811"/>
            <a:ext cx="872349" cy="78378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771" y="5803018"/>
            <a:ext cx="930703" cy="822969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5602051" y="453961"/>
            <a:ext cx="1743956" cy="307777"/>
          </a:xfrm>
          <a:prstGeom prst="rect">
            <a:avLst/>
          </a:prstGeom>
          <a:solidFill>
            <a:srgbClr val="A2F5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Kennisverwerving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5849980" y="3830094"/>
            <a:ext cx="1378276" cy="307777"/>
          </a:xfrm>
          <a:prstGeom prst="rect">
            <a:avLst/>
          </a:prstGeom>
          <a:solidFill>
            <a:srgbClr val="F8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Onderzoek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275883" y="1136233"/>
            <a:ext cx="1494275" cy="307777"/>
          </a:xfrm>
          <a:prstGeom prst="rect">
            <a:avLst/>
          </a:prstGeom>
          <a:solidFill>
            <a:srgbClr val="BDEA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Kennisproductie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572000" y="3109935"/>
            <a:ext cx="1155306" cy="307777"/>
          </a:xfrm>
          <a:prstGeom prst="rect">
            <a:avLst/>
          </a:prstGeom>
          <a:solidFill>
            <a:srgbClr val="BB98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1400" dirty="0" smtClean="0"/>
              <a:t>Toepassing</a:t>
            </a:r>
            <a:endParaRPr lang="nl-BE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7662154" y="3083492"/>
            <a:ext cx="1331213" cy="307777"/>
          </a:xfrm>
          <a:prstGeom prst="rect">
            <a:avLst/>
          </a:prstGeom>
          <a:solidFill>
            <a:srgbClr val="7AAE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Discussie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35968" y="1136233"/>
            <a:ext cx="1346487" cy="307777"/>
          </a:xfrm>
          <a:prstGeom prst="rect">
            <a:avLst/>
          </a:prstGeom>
          <a:solidFill>
            <a:srgbClr val="FFD2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Samenwerking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689" y="2460423"/>
            <a:ext cx="3827607" cy="2601697"/>
            <a:chOff x="29689" y="2460423"/>
            <a:chExt cx="3827607" cy="26016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6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22222" y="4532108"/>
              <a:ext cx="87965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200" b="1" dirty="0"/>
                <a:t>@ABC_LD</a:t>
              </a:r>
            </a:p>
          </p:txBody>
        </p:sp>
      </p:grpSp>
      <p:pic>
        <p:nvPicPr>
          <p:cNvPr id="41" name="Afbeelding 4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" t="14986" r="7364" b="14986"/>
          <a:stretch/>
        </p:blipFill>
        <p:spPr>
          <a:xfrm>
            <a:off x="8451601" y="8290551"/>
            <a:ext cx="1847431" cy="10775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3" name="Afbeelding 4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" t="14986" r="7364" b="14986"/>
          <a:stretch/>
        </p:blipFill>
        <p:spPr>
          <a:xfrm>
            <a:off x="8604001" y="8442951"/>
            <a:ext cx="1847431" cy="10775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Afbeelding 4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" t="14986" r="7364" b="14986"/>
          <a:stretch/>
        </p:blipFill>
        <p:spPr>
          <a:xfrm>
            <a:off x="8756401" y="8595351"/>
            <a:ext cx="1847431" cy="10775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963" y="5830239"/>
            <a:ext cx="1228936" cy="87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1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2713614A8CD44AB93FA12EA0FDCCB" ma:contentTypeVersion="6" ma:contentTypeDescription="Een nieuw document maken." ma:contentTypeScope="" ma:versionID="d143d1082acbe6202d3a7e38f13e5214">
  <xsd:schema xmlns:xsd="http://www.w3.org/2001/XMLSchema" xmlns:xs="http://www.w3.org/2001/XMLSchema" xmlns:p="http://schemas.microsoft.com/office/2006/metadata/properties" xmlns:ns2="0CCF9AE3-1436-4CDD-B44A-42AC516FE4D2" xmlns:ns3="8d4feee8-4b25-40f5-9cc8-67902be7b937" xmlns:ns4="c3abcf8d-3e36-4236-9912-c246b17e2b1e" xmlns:ns5="0ccf9ae3-1436-4cdd-b44a-42ac516fe4d2" targetNamespace="http://schemas.microsoft.com/office/2006/metadata/properties" ma:root="true" ma:fieldsID="1040a2b43ba2dd816b32e293824fc8b1" ns2:_="" ns3:_="" ns4:_="" ns5:_="">
    <xsd:import namespace="0CCF9AE3-1436-4CDD-B44A-42AC516FE4D2"/>
    <xsd:import namespace="8d4feee8-4b25-40f5-9cc8-67902be7b937"/>
    <xsd:import namespace="c3abcf8d-3e36-4236-9912-c246b17e2b1e"/>
    <xsd:import namespace="0ccf9ae3-1436-4cdd-b44a-42ac516fe4d2"/>
    <xsd:element name="properties">
      <xsd:complexType>
        <xsd:sequence>
          <xsd:element name="documentManagement">
            <xsd:complexType>
              <xsd:all>
                <xsd:element ref="ns2:Referentiekader" minOccurs="0"/>
                <xsd:element ref="ns3:TaxCatchAll" minOccurs="0"/>
                <xsd:element ref="ns2:l714581aff0444c29030775de8af9c08" minOccurs="0"/>
                <xsd:element ref="ns4:SharedWithUsers" minOccurs="0"/>
                <xsd:element ref="ns4:SharingHintHash" minOccurs="0"/>
                <xsd:element ref="ns3:SharedWithDetails" minOccurs="0"/>
                <xsd:element ref="ns5:type_x0020_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F9AE3-1436-4CDD-B44A-42AC516FE4D2" elementFormDefault="qualified">
    <xsd:import namespace="http://schemas.microsoft.com/office/2006/documentManagement/types"/>
    <xsd:import namespace="http://schemas.microsoft.com/office/infopath/2007/PartnerControls"/>
    <xsd:element name="Referentiekader" ma:index="9" nillable="true" ma:displayName="Referentiekader" ma:default="0" ma:internalName="Referentiekader">
      <xsd:simpleType>
        <xsd:restriction base="dms:Boolean"/>
      </xsd:simpleType>
    </xsd:element>
    <xsd:element name="l714581aff0444c29030775de8af9c08" ma:index="11" nillable="true" ma:taxonomy="true" ma:internalName="l714581aff0444c29030775de8af9c08" ma:taxonomyFieldName="Academiejaar" ma:displayName="Academiejaar" ma:default="" ma:fieldId="{5714581a-ff04-44c2-9030-775de8af9c08}" ma:sspId="0460a840-b235-4d39-b436-fe20d012a4a5" ma:termSetId="fbfa3643-bacd-49ef-b363-e2f98cd4241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feee8-4b25-40f5-9cc8-67902be7b93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42441-87d6-49b5-987b-019a3e32091d}" ma:internalName="TaxCatchAll" ma:showField="CatchAllData" ma:web="8d4feee8-4b25-40f5-9cc8-67902be7b9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Details" ma:index="14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bcf8d-3e36-4236-9912-c246b17e2b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3" nillable="true" ma:displayName="Hint-hash delen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f9ae3-1436-4cdd-b44a-42ac516fe4d2" elementFormDefault="qualified">
    <xsd:import namespace="http://schemas.microsoft.com/office/2006/documentManagement/types"/>
    <xsd:import namespace="http://schemas.microsoft.com/office/infopath/2007/PartnerControls"/>
    <xsd:element name="type_x0020_document" ma:index="15" nillable="true" ma:displayName="type document" ma:default="documentatie" ma:format="RadioButtons" ma:internalName="type_x0020_document">
      <xsd:simpleType>
        <xsd:restriction base="dms:Choice">
          <xsd:enumeration value="documentatie"/>
          <xsd:enumeration value="praktijkvoorbeel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tiekader xmlns="0CCF9AE3-1436-4CDD-B44A-42AC516FE4D2">false</Referentiekader>
    <TaxCatchAll xmlns="8d4feee8-4b25-40f5-9cc8-67902be7b937"/>
    <type_x0020_document xmlns="0ccf9ae3-1436-4cdd-b44a-42ac516fe4d2">documentatie</type_x0020_document>
    <l714581aff0444c29030775de8af9c08 xmlns="0CCF9AE3-1436-4CDD-B44A-42AC516FE4D2">
      <Terms xmlns="http://schemas.microsoft.com/office/infopath/2007/PartnerControls"/>
    </l714581aff0444c29030775de8af9c08>
  </documentManagement>
</p:properties>
</file>

<file path=customXml/itemProps1.xml><?xml version="1.0" encoding="utf-8"?>
<ds:datastoreItem xmlns:ds="http://schemas.openxmlformats.org/officeDocument/2006/customXml" ds:itemID="{EABD36FF-4F72-4655-9B0F-DA9471CEBA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426BBE-C208-4FF5-B729-90EC50699C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F9AE3-1436-4CDD-B44A-42AC516FE4D2"/>
    <ds:schemaRef ds:uri="8d4feee8-4b25-40f5-9cc8-67902be7b937"/>
    <ds:schemaRef ds:uri="c3abcf8d-3e36-4236-9912-c246b17e2b1e"/>
    <ds:schemaRef ds:uri="0ccf9ae3-1436-4cdd-b44a-42ac516fe4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914356-E0BE-4F01-9AEF-C20C5A3FA267}">
  <ds:schemaRefs>
    <ds:schemaRef ds:uri="http://schemas.openxmlformats.org/package/2006/metadata/core-properties"/>
    <ds:schemaRef ds:uri="http://purl.org/dc/terms/"/>
    <ds:schemaRef ds:uri="8d4feee8-4b25-40f5-9cc8-67902be7b937"/>
    <ds:schemaRef ds:uri="http://schemas.microsoft.com/office/2006/metadata/properties"/>
    <ds:schemaRef ds:uri="0CCF9AE3-1436-4CDD-B44A-42AC516FE4D2"/>
    <ds:schemaRef ds:uri="http://www.w3.org/XML/1998/namespace"/>
    <ds:schemaRef ds:uri="http://schemas.microsoft.com/office/2006/documentManagement/types"/>
    <ds:schemaRef ds:uri="http://purl.org/dc/elements/1.1/"/>
    <ds:schemaRef ds:uri="c3abcf8d-3e36-4236-9912-c246b17e2b1e"/>
    <ds:schemaRef ds:uri="http://schemas.microsoft.com/office/infopath/2007/PartnerControls"/>
    <ds:schemaRef ds:uri="0ccf9ae3-1436-4cdd-b44a-42ac516fe4d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125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ABC curriculum design - Startblad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curriculum design workshop</dc:title>
  <dc:creator>ucu</dc:creator>
  <cp:lastModifiedBy>rmhznpe</cp:lastModifiedBy>
  <cp:revision>40</cp:revision>
  <cp:lastPrinted>2016-04-18T08:00:46Z</cp:lastPrinted>
  <dcterms:created xsi:type="dcterms:W3CDTF">2015-03-05T16:17:39Z</dcterms:created>
  <dcterms:modified xsi:type="dcterms:W3CDTF">2017-11-14T15:33:11Z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0x0101005912713614A8CD44AB93FA12EA0FDCCB</vt:lpwstr>
  </property>
</Properties>
</file>