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6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6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0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9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3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4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2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45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48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4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66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4590-C9D0-46C3-B99A-081FF455060F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987B-ADF8-4AF4-A4CB-6EAE02F41FB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52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17906"/>
            <a:ext cx="9144000" cy="353381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2100" dirty="0">
                <a:solidFill>
                  <a:schemeClr val="bg1"/>
                </a:solidFill>
                <a:latin typeface="+mn-lt"/>
              </a:rPr>
              <a:t>Arena Blended Connected (ABC</a:t>
            </a:r>
            <a:r>
              <a:rPr lang="en-GB" sz="2100" dirty="0" smtClean="0">
                <a:solidFill>
                  <a:schemeClr val="bg1"/>
                </a:solidFill>
                <a:latin typeface="+mn-lt"/>
              </a:rPr>
              <a:t>) - Workshop di </a:t>
            </a:r>
            <a:r>
              <a:rPr lang="en-GB" sz="2100" dirty="0" err="1" smtClean="0">
                <a:solidFill>
                  <a:schemeClr val="bg1"/>
                </a:solidFill>
                <a:latin typeface="+mn-lt"/>
              </a:rPr>
              <a:t>progettazione</a:t>
            </a:r>
            <a:r>
              <a:rPr lang="en-GB" sz="21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2100" dirty="0" err="1" smtClean="0">
                <a:solidFill>
                  <a:schemeClr val="bg1"/>
                </a:solidFill>
                <a:latin typeface="+mn-lt"/>
              </a:rPr>
              <a:t>didattica</a:t>
            </a:r>
            <a:endParaRPr lang="en-GB" sz="2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6650255"/>
            <a:ext cx="9144001" cy="18242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Learning types, Diana Laurillard, </a:t>
            </a:r>
            <a:r>
              <a:rPr lang="en-GB" sz="800" dirty="0" err="1">
                <a:solidFill>
                  <a:schemeClr val="bg1"/>
                </a:solidFill>
              </a:rPr>
              <a:t>IoE</a:t>
            </a:r>
            <a:r>
              <a:rPr lang="en-GB" sz="800" dirty="0">
                <a:solidFill>
                  <a:schemeClr val="bg1"/>
                </a:solidFill>
              </a:rPr>
              <a:t> 2012 | Connected Curriculum, Dilly Fung, CALT, 2014 | ABC curriculum design workshop and resources, Clive </a:t>
            </a:r>
            <a:r>
              <a:rPr lang="en-GB" sz="800" dirty="0" smtClean="0">
                <a:solidFill>
                  <a:schemeClr val="bg1"/>
                </a:solidFill>
              </a:rPr>
              <a:t>Young </a:t>
            </a:r>
            <a:r>
              <a:rPr lang="en-GB" sz="800" dirty="0">
                <a:solidFill>
                  <a:schemeClr val="bg1"/>
                </a:solidFill>
              </a:rPr>
              <a:t>and </a:t>
            </a:r>
            <a:r>
              <a:rPr lang="en-GB" sz="800" dirty="0" err="1">
                <a:solidFill>
                  <a:schemeClr val="bg1"/>
                </a:solidFill>
              </a:rPr>
              <a:t>Natasa</a:t>
            </a:r>
            <a:r>
              <a:rPr lang="en-GB" sz="800" dirty="0">
                <a:solidFill>
                  <a:schemeClr val="bg1"/>
                </a:solidFill>
              </a:rPr>
              <a:t> Perovic, </a:t>
            </a:r>
            <a:r>
              <a:rPr lang="en-GB" sz="800" dirty="0" smtClean="0">
                <a:solidFill>
                  <a:schemeClr val="bg1"/>
                </a:solidFill>
              </a:rPr>
              <a:t>Digital Education, UCL, 2015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21476" y="443549"/>
            <a:ext cx="3835820" cy="13868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/>
              <a:t>Corso di </a:t>
            </a:r>
            <a:r>
              <a:rPr lang="en-GB" sz="1100" dirty="0" err="1" smtClean="0"/>
              <a:t>Studi</a:t>
            </a:r>
            <a:r>
              <a:rPr lang="en-GB" sz="1100" dirty="0" smtClean="0"/>
              <a:t> </a:t>
            </a:r>
            <a:endParaRPr lang="en-GB" sz="1100" dirty="0"/>
          </a:p>
          <a:p>
            <a:pPr algn="l"/>
            <a:r>
              <a:rPr lang="en-GB" sz="1100" dirty="0" err="1" smtClean="0"/>
              <a:t>Insegnamento</a:t>
            </a:r>
            <a:endParaRPr lang="en-GB" sz="1100" dirty="0"/>
          </a:p>
          <a:p>
            <a:pPr algn="l"/>
            <a:r>
              <a:rPr lang="en-GB" sz="1100" dirty="0" err="1" smtClean="0"/>
              <a:t>Insegnamento</a:t>
            </a:r>
            <a:r>
              <a:rPr lang="en-GB" sz="1100" dirty="0" smtClean="0"/>
              <a:t> </a:t>
            </a:r>
            <a:r>
              <a:rPr lang="en-GB" sz="1100" dirty="0" err="1" smtClean="0"/>
              <a:t>nuova</a:t>
            </a:r>
            <a:r>
              <a:rPr lang="en-GB" sz="1100" dirty="0" smtClean="0"/>
              <a:t> </a:t>
            </a:r>
            <a:r>
              <a:rPr lang="en-GB" sz="1100" smtClean="0"/>
              <a:t>edizione/</a:t>
            </a:r>
            <a:r>
              <a:rPr lang="en-GB" sz="1100" dirty="0" err="1" smtClean="0"/>
              <a:t>riprogettazione</a:t>
            </a:r>
            <a:endParaRPr lang="en-GB" sz="1100" dirty="0"/>
          </a:p>
          <a:p>
            <a:pPr algn="l"/>
            <a:r>
              <a:rPr lang="en-GB" sz="1100" dirty="0" err="1" smtClean="0"/>
              <a:t>Docenti</a:t>
            </a:r>
            <a:endParaRPr lang="en-GB" sz="1100" dirty="0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29689" y="2104232"/>
            <a:ext cx="3835820" cy="5238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/>
              <a:t>Data workshop </a:t>
            </a:r>
            <a:endParaRPr lang="en-GB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4987647" y="3794377"/>
            <a:ext cx="4176747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 smtClean="0"/>
              <a:t>PREVISIONI INIZIO WORKSHOP: come </a:t>
            </a:r>
            <a:r>
              <a:rPr lang="en-GB" sz="825" dirty="0" err="1" smtClean="0"/>
              <a:t>ritenete</a:t>
            </a:r>
            <a:r>
              <a:rPr lang="en-GB" sz="825" dirty="0" smtClean="0"/>
              <a:t> </a:t>
            </a:r>
            <a:r>
              <a:rPr lang="en-GB" sz="825" dirty="0" err="1" smtClean="0"/>
              <a:t>che</a:t>
            </a:r>
            <a:r>
              <a:rPr lang="en-GB" sz="825" dirty="0" smtClean="0"/>
              <a:t> </a:t>
            </a:r>
            <a:r>
              <a:rPr lang="en-GB" sz="825" dirty="0" err="1" smtClean="0"/>
              <a:t>il</a:t>
            </a:r>
            <a:r>
              <a:rPr lang="en-GB" sz="825" dirty="0" smtClean="0"/>
              <a:t> </a:t>
            </a:r>
            <a:r>
              <a:rPr lang="en-GB" sz="825" dirty="0" err="1" smtClean="0"/>
              <a:t>vostro</a:t>
            </a:r>
            <a:r>
              <a:rPr lang="en-GB" sz="825" dirty="0" smtClean="0"/>
              <a:t> </a:t>
            </a:r>
            <a:r>
              <a:rPr lang="en-GB" sz="825" dirty="0" err="1" smtClean="0"/>
              <a:t>insegnamento</a:t>
            </a:r>
            <a:r>
              <a:rPr lang="en-GB" sz="825" dirty="0" smtClean="0"/>
              <a:t> </a:t>
            </a:r>
            <a:r>
              <a:rPr lang="en-GB" sz="825" dirty="0" err="1" smtClean="0"/>
              <a:t>possa</a:t>
            </a:r>
            <a:r>
              <a:rPr lang="en-GB" sz="825" dirty="0" smtClean="0"/>
              <a:t> </a:t>
            </a:r>
            <a:r>
              <a:rPr lang="en-GB" sz="825" dirty="0" err="1" smtClean="0"/>
              <a:t>essere</a:t>
            </a:r>
            <a:r>
              <a:rPr lang="en-GB" sz="825" dirty="0" smtClean="0"/>
              <a:t> </a:t>
            </a:r>
            <a:r>
              <a:rPr lang="en-GB" sz="825" dirty="0" err="1" smtClean="0"/>
              <a:t>rappresentato</a:t>
            </a:r>
            <a:r>
              <a:rPr lang="en-GB" sz="825" dirty="0" smtClean="0"/>
              <a:t> </a:t>
            </a:r>
            <a:r>
              <a:rPr lang="en-GB" sz="825" dirty="0" err="1" smtClean="0"/>
              <a:t>nel</a:t>
            </a:r>
            <a:r>
              <a:rPr lang="en-GB" sz="825" dirty="0" smtClean="0"/>
              <a:t> </a:t>
            </a:r>
            <a:r>
              <a:rPr lang="en-GB" sz="825" dirty="0" err="1" smtClean="0"/>
              <a:t>grafico</a:t>
            </a:r>
            <a:r>
              <a:rPr lang="en-GB" sz="825" dirty="0" smtClean="0"/>
              <a:t> </a:t>
            </a:r>
            <a:r>
              <a:rPr lang="en-GB" sz="825" dirty="0" err="1" smtClean="0"/>
              <a:t>sovrastante</a:t>
            </a:r>
            <a:r>
              <a:rPr lang="en-GB" sz="825" dirty="0" smtClean="0"/>
              <a:t>? (</a:t>
            </a:r>
            <a:r>
              <a:rPr lang="en-GB" sz="825" dirty="0" smtClean="0">
                <a:solidFill>
                  <a:srgbClr val="FF0000"/>
                </a:solidFill>
              </a:rPr>
              <a:t>in </a:t>
            </a:r>
            <a:r>
              <a:rPr lang="en-GB" sz="825" dirty="0" err="1" smtClean="0">
                <a:solidFill>
                  <a:srgbClr val="FF0000"/>
                </a:solidFill>
              </a:rPr>
              <a:t>rosso</a:t>
            </a:r>
            <a:r>
              <a:rPr lang="en-GB" sz="825" dirty="0" smtClean="0"/>
              <a:t>)</a:t>
            </a:r>
          </a:p>
          <a:p>
            <a:pPr algn="ctr"/>
            <a:endParaRPr lang="en-GB" sz="825" dirty="0"/>
          </a:p>
          <a:p>
            <a:pPr algn="ctr"/>
            <a:r>
              <a:rPr lang="en-GB" sz="825" dirty="0" smtClean="0"/>
              <a:t>RISULTATI A FINE WORKSHOP: </a:t>
            </a:r>
            <a:r>
              <a:rPr lang="en-GB" sz="825" dirty="0" err="1" smtClean="0"/>
              <a:t>il</a:t>
            </a:r>
            <a:r>
              <a:rPr lang="en-GB" sz="825" dirty="0" smtClean="0"/>
              <a:t> </a:t>
            </a:r>
            <a:r>
              <a:rPr lang="en-GB" sz="825" dirty="0" err="1" smtClean="0"/>
              <a:t>grafico</a:t>
            </a:r>
            <a:r>
              <a:rPr lang="en-GB" sz="825" dirty="0" smtClean="0"/>
              <a:t> </a:t>
            </a:r>
            <a:r>
              <a:rPr lang="en-GB" sz="825" dirty="0" err="1" smtClean="0"/>
              <a:t>che</a:t>
            </a:r>
            <a:r>
              <a:rPr lang="en-GB" sz="825" dirty="0" smtClean="0"/>
              <a:t> </a:t>
            </a:r>
            <a:r>
              <a:rPr lang="en-GB" sz="825" dirty="0" err="1" smtClean="0"/>
              <a:t>rappresenta</a:t>
            </a:r>
            <a:r>
              <a:rPr lang="en-GB" sz="825" dirty="0" smtClean="0"/>
              <a:t> le  </a:t>
            </a:r>
            <a:r>
              <a:rPr lang="en-GB" sz="825" dirty="0" err="1" smtClean="0"/>
              <a:t>attività</a:t>
            </a:r>
            <a:r>
              <a:rPr lang="en-GB" sz="825" dirty="0" smtClean="0"/>
              <a:t> del </a:t>
            </a:r>
            <a:r>
              <a:rPr lang="en-GB" sz="825" dirty="0" err="1" smtClean="0"/>
              <a:t>vostro</a:t>
            </a:r>
            <a:r>
              <a:rPr lang="en-GB" sz="825" dirty="0" smtClean="0"/>
              <a:t> </a:t>
            </a:r>
            <a:r>
              <a:rPr lang="en-GB" sz="825" dirty="0" err="1" smtClean="0"/>
              <a:t>insegnamento</a:t>
            </a:r>
            <a:r>
              <a:rPr lang="en-GB" sz="825" dirty="0" smtClean="0"/>
              <a:t> come </a:t>
            </a:r>
            <a:r>
              <a:rPr lang="en-GB" sz="825" dirty="0" err="1" smtClean="0"/>
              <a:t>risulta</a:t>
            </a:r>
            <a:r>
              <a:rPr lang="en-GB" sz="825" dirty="0" smtClean="0"/>
              <a:t> </a:t>
            </a:r>
            <a:r>
              <a:rPr lang="en-GB" sz="825" dirty="0" err="1" smtClean="0"/>
              <a:t>alla</a:t>
            </a:r>
            <a:r>
              <a:rPr lang="en-GB" sz="825" dirty="0" smtClean="0"/>
              <a:t> fine del workshop (</a:t>
            </a:r>
            <a:r>
              <a:rPr lang="en-GB" sz="825" dirty="0" smtClean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GB" sz="825" dirty="0" err="1" smtClean="0">
                <a:solidFill>
                  <a:schemeClr val="accent5">
                    <a:lumMod val="50000"/>
                  </a:schemeClr>
                </a:solidFill>
              </a:rPr>
              <a:t>blu</a:t>
            </a:r>
            <a:r>
              <a:rPr lang="en-GB" sz="825" dirty="0" smtClean="0"/>
              <a:t>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17754" y="3584186"/>
            <a:ext cx="41932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err="1" smtClean="0"/>
              <a:t>Grafico</a:t>
            </a:r>
            <a:r>
              <a:rPr lang="en-GB" sz="900" b="1" dirty="0" smtClean="0"/>
              <a:t> 1 - </a:t>
            </a:r>
            <a:r>
              <a:rPr lang="en-GB" sz="900" b="1" dirty="0" err="1" smtClean="0"/>
              <a:t>Attivita</a:t>
            </a:r>
            <a:r>
              <a:rPr lang="en-GB" sz="900" b="1" dirty="0" smtClean="0"/>
              <a:t>’ per </a:t>
            </a:r>
            <a:r>
              <a:rPr lang="en-GB" sz="900" b="1" dirty="0" err="1" smtClean="0"/>
              <a:t>tipologia</a:t>
            </a:r>
            <a:r>
              <a:rPr lang="en-GB" sz="900" b="1" dirty="0" smtClean="0"/>
              <a:t> di </a:t>
            </a:r>
            <a:r>
              <a:rPr lang="en-GB" sz="900" b="1" dirty="0" err="1" smtClean="0"/>
              <a:t>apprendimento</a:t>
            </a:r>
            <a:endParaRPr lang="en-GB" sz="900" b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5844059" y="5133922"/>
            <a:ext cx="2161478" cy="207758"/>
            <a:chOff x="11516076" y="7285160"/>
            <a:chExt cx="3100162" cy="222441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1516076" y="7389296"/>
              <a:ext cx="3099061" cy="7084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763677">
              <a:off x="140490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763677">
              <a:off x="13424903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763677">
              <a:off x="1279781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763677">
              <a:off x="121736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763677">
              <a:off x="13737974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763677">
              <a:off x="13113828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763677">
              <a:off x="12486745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763677">
              <a:off x="14339452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763677">
              <a:off x="14616238" y="7285167"/>
              <a:ext cx="0" cy="2082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51423">
              <a:off x="11524560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51423">
              <a:off x="11838887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51423">
              <a:off x="11517738" y="7285160"/>
              <a:ext cx="0" cy="222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5182349" y="5691714"/>
            <a:ext cx="3549316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/>
              <a:t>PREVISIONI INIZIO WORKSHOP: </a:t>
            </a:r>
            <a:r>
              <a:rPr lang="en-GB" sz="825" dirty="0" smtClean="0"/>
              <a:t>quanta </a:t>
            </a:r>
            <a:r>
              <a:rPr lang="en-GB" sz="825" dirty="0" err="1" smtClean="0"/>
              <a:t>didattica</a:t>
            </a:r>
            <a:r>
              <a:rPr lang="en-GB" sz="825" dirty="0" smtClean="0"/>
              <a:t> online e quanta </a:t>
            </a:r>
            <a:r>
              <a:rPr lang="en-GB" sz="825" dirty="0" err="1" smtClean="0"/>
              <a:t>didattica</a:t>
            </a:r>
            <a:r>
              <a:rPr lang="en-GB" sz="825" dirty="0" smtClean="0"/>
              <a:t> in </a:t>
            </a:r>
            <a:r>
              <a:rPr lang="en-GB" sz="825" dirty="0" err="1" smtClean="0"/>
              <a:t>presenza</a:t>
            </a:r>
            <a:r>
              <a:rPr lang="en-GB" sz="825" dirty="0" smtClean="0"/>
              <a:t> </a:t>
            </a:r>
            <a:r>
              <a:rPr lang="en-GB" sz="825" dirty="0" err="1" smtClean="0"/>
              <a:t>prevedete</a:t>
            </a:r>
            <a:r>
              <a:rPr lang="en-GB" sz="825" dirty="0" smtClean="0"/>
              <a:t> (</a:t>
            </a:r>
            <a:r>
              <a:rPr lang="en-GB" sz="825" dirty="0" smtClean="0">
                <a:solidFill>
                  <a:srgbClr val="FF0000"/>
                </a:solidFill>
              </a:rPr>
              <a:t>in </a:t>
            </a:r>
            <a:r>
              <a:rPr lang="en-GB" sz="825" dirty="0" err="1" smtClean="0">
                <a:solidFill>
                  <a:srgbClr val="FF0000"/>
                </a:solidFill>
              </a:rPr>
              <a:t>rosso</a:t>
            </a:r>
            <a:r>
              <a:rPr lang="en-GB" sz="825" dirty="0" smtClean="0"/>
              <a:t>)</a:t>
            </a:r>
          </a:p>
          <a:p>
            <a:pPr algn="ctr"/>
            <a:endParaRPr lang="en-GB" sz="825" dirty="0"/>
          </a:p>
          <a:p>
            <a:pPr algn="ctr"/>
            <a:r>
              <a:rPr lang="en-GB" sz="825" dirty="0"/>
              <a:t>RISULTATI A FINE WORKSHOP: </a:t>
            </a:r>
            <a:r>
              <a:rPr lang="en-GB" sz="825" dirty="0" err="1" smtClean="0"/>
              <a:t>il</a:t>
            </a:r>
            <a:r>
              <a:rPr lang="en-GB" sz="825" dirty="0" smtClean="0"/>
              <a:t> </a:t>
            </a:r>
            <a:r>
              <a:rPr lang="en-GB" sz="825" dirty="0" err="1" smtClean="0"/>
              <a:t>rapporto</a:t>
            </a:r>
            <a:r>
              <a:rPr lang="en-GB" sz="825" dirty="0" smtClean="0"/>
              <a:t> </a:t>
            </a:r>
            <a:r>
              <a:rPr lang="en-GB" sz="825" dirty="0" err="1" smtClean="0"/>
              <a:t>fra</a:t>
            </a:r>
            <a:r>
              <a:rPr lang="en-GB" sz="825" dirty="0" smtClean="0"/>
              <a:t> </a:t>
            </a:r>
            <a:r>
              <a:rPr lang="en-GB" sz="825" dirty="0" err="1" smtClean="0"/>
              <a:t>didattica</a:t>
            </a:r>
            <a:r>
              <a:rPr lang="en-GB" sz="825" dirty="0" smtClean="0"/>
              <a:t> online e </a:t>
            </a:r>
            <a:r>
              <a:rPr lang="en-GB" sz="825" dirty="0" err="1" smtClean="0"/>
              <a:t>didattica</a:t>
            </a:r>
            <a:r>
              <a:rPr lang="en-GB" sz="825" dirty="0" smtClean="0"/>
              <a:t> in </a:t>
            </a:r>
            <a:r>
              <a:rPr lang="en-GB" sz="825" dirty="0" err="1" smtClean="0"/>
              <a:t>presenza</a:t>
            </a:r>
            <a:r>
              <a:rPr lang="en-GB" sz="825" dirty="0" smtClean="0"/>
              <a:t> </a:t>
            </a:r>
            <a:r>
              <a:rPr lang="en-GB" sz="825" dirty="0" err="1" smtClean="0"/>
              <a:t>che</a:t>
            </a:r>
            <a:r>
              <a:rPr lang="en-GB" sz="825" dirty="0" smtClean="0"/>
              <a:t> </a:t>
            </a:r>
            <a:r>
              <a:rPr lang="en-GB" sz="825" dirty="0" err="1" smtClean="0"/>
              <a:t>risulta</a:t>
            </a:r>
            <a:r>
              <a:rPr lang="en-GB" sz="825" dirty="0" smtClean="0"/>
              <a:t> </a:t>
            </a:r>
            <a:r>
              <a:rPr lang="en-GB" sz="825" dirty="0" err="1" smtClean="0"/>
              <a:t>alla</a:t>
            </a:r>
            <a:r>
              <a:rPr lang="en-GB" sz="825" dirty="0" smtClean="0"/>
              <a:t> fine del workshop (</a:t>
            </a:r>
            <a:r>
              <a:rPr lang="en-GB" sz="825" dirty="0" smtClean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GB" sz="825" dirty="0" err="1" smtClean="0">
                <a:solidFill>
                  <a:schemeClr val="accent5">
                    <a:lumMod val="50000"/>
                  </a:schemeClr>
                </a:solidFill>
              </a:rPr>
              <a:t>blu</a:t>
            </a:r>
            <a:r>
              <a:rPr lang="en-GB" sz="825" dirty="0" smtClean="0"/>
              <a:t>)</a:t>
            </a:r>
            <a:endParaRPr lang="en-GB" sz="825" dirty="0"/>
          </a:p>
        </p:txBody>
      </p:sp>
      <p:sp>
        <p:nvSpPr>
          <p:cNvPr id="63" name="TextBox 62"/>
          <p:cNvSpPr txBox="1"/>
          <p:nvPr/>
        </p:nvSpPr>
        <p:spPr>
          <a:xfrm>
            <a:off x="7941869" y="5141078"/>
            <a:ext cx="933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i</a:t>
            </a:r>
            <a:r>
              <a:rPr lang="en-GB" sz="900" dirty="0" smtClean="0"/>
              <a:t>n </a:t>
            </a:r>
            <a:r>
              <a:rPr lang="en-GB" sz="900" dirty="0" err="1" smtClean="0"/>
              <a:t>presenza</a:t>
            </a:r>
            <a:endParaRPr lang="en-GB" sz="900" dirty="0"/>
          </a:p>
        </p:txBody>
      </p:sp>
      <p:sp>
        <p:nvSpPr>
          <p:cNvPr id="64" name="TextBox 63"/>
          <p:cNvSpPr txBox="1"/>
          <p:nvPr/>
        </p:nvSpPr>
        <p:spPr>
          <a:xfrm>
            <a:off x="5212461" y="5146709"/>
            <a:ext cx="676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online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78592" y="5479406"/>
            <a:ext cx="34530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err="1" smtClean="0"/>
              <a:t>Grafico</a:t>
            </a:r>
            <a:r>
              <a:rPr lang="en-GB" sz="900" b="1" dirty="0" smtClean="0"/>
              <a:t> 2 – </a:t>
            </a:r>
            <a:r>
              <a:rPr lang="en-GB" sz="900" b="1" dirty="0" err="1" smtClean="0"/>
              <a:t>Distribuzione</a:t>
            </a:r>
            <a:r>
              <a:rPr lang="en-GB" sz="900" b="1" dirty="0" smtClean="0"/>
              <a:t> </a:t>
            </a:r>
            <a:r>
              <a:rPr lang="en-GB" sz="900" b="1" dirty="0" err="1" smtClean="0"/>
              <a:t>fra</a:t>
            </a:r>
            <a:r>
              <a:rPr lang="en-GB" sz="900" b="1" dirty="0" smtClean="0"/>
              <a:t> </a:t>
            </a:r>
            <a:r>
              <a:rPr lang="en-GB" sz="900" b="1" dirty="0" err="1" smtClean="0"/>
              <a:t>didattica</a:t>
            </a:r>
            <a:r>
              <a:rPr lang="en-GB" sz="900" b="1" dirty="0" smtClean="0"/>
              <a:t> online e </a:t>
            </a:r>
            <a:r>
              <a:rPr lang="en-GB" sz="900" b="1" dirty="0" err="1" smtClean="0"/>
              <a:t>didattica</a:t>
            </a:r>
            <a:r>
              <a:rPr lang="en-GB" sz="900" b="1" dirty="0" smtClean="0"/>
              <a:t> in </a:t>
            </a:r>
            <a:r>
              <a:rPr lang="en-GB" sz="900" b="1" dirty="0" err="1" smtClean="0"/>
              <a:t>presenza</a:t>
            </a:r>
            <a:endParaRPr lang="en-GB" sz="9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5490536" y="453962"/>
            <a:ext cx="3416077" cy="2888345"/>
            <a:chOff x="4620332" y="453961"/>
            <a:chExt cx="4132203" cy="3689770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4582" y="796970"/>
              <a:ext cx="2610257" cy="3003230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5956379" y="453961"/>
              <a:ext cx="1183326" cy="313638"/>
            </a:xfrm>
            <a:prstGeom prst="rect">
              <a:avLst/>
            </a:prstGeom>
            <a:solidFill>
              <a:srgbClr val="A2F5E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err="1" smtClean="0"/>
                <a:t>Acquisizione</a:t>
              </a:r>
              <a:endParaRPr lang="en-GB" sz="1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862072" y="3830093"/>
              <a:ext cx="1378276" cy="313638"/>
            </a:xfrm>
            <a:prstGeom prst="rect">
              <a:avLst/>
            </a:prstGeom>
            <a:solidFill>
              <a:srgbClr val="F8807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err="1" smtClean="0"/>
                <a:t>Ricerca</a:t>
              </a:r>
              <a:endParaRPr lang="en-GB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620332" y="1136233"/>
              <a:ext cx="1198158" cy="313638"/>
            </a:xfrm>
            <a:prstGeom prst="rect">
              <a:avLst/>
            </a:prstGeom>
            <a:solidFill>
              <a:srgbClr val="BDEA7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err="1" smtClean="0"/>
                <a:t>Produzione</a:t>
              </a:r>
              <a:endParaRPr lang="en-GB" sz="12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620332" y="3109935"/>
              <a:ext cx="1155306" cy="313638"/>
            </a:xfrm>
            <a:prstGeom prst="rect">
              <a:avLst/>
            </a:prstGeom>
            <a:solidFill>
              <a:srgbClr val="BB98D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err="1" smtClean="0"/>
                <a:t>Practica</a:t>
              </a:r>
              <a:endParaRPr lang="en-GB" sz="12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406048" y="3079855"/>
              <a:ext cx="1331213" cy="313638"/>
            </a:xfrm>
            <a:prstGeom prst="rect">
              <a:avLst/>
            </a:prstGeom>
            <a:solidFill>
              <a:srgbClr val="7AAEE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err="1" smtClean="0"/>
                <a:t>Discussione</a:t>
              </a:r>
              <a:endParaRPr lang="en-GB" sz="12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06048" y="1136233"/>
              <a:ext cx="1346487" cy="313638"/>
            </a:xfrm>
            <a:prstGeom prst="rect">
              <a:avLst/>
            </a:prstGeom>
            <a:solidFill>
              <a:srgbClr val="FFD21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err="1" smtClean="0"/>
                <a:t>Collaborazione</a:t>
              </a:r>
              <a:endParaRPr lang="en-GB" sz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689" y="2460423"/>
            <a:ext cx="3827607" cy="2601697"/>
            <a:chOff x="29689" y="2460423"/>
            <a:chExt cx="3827607" cy="260169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2785" r="-1"/>
            <a:stretch/>
          </p:blipFill>
          <p:spPr>
            <a:xfrm>
              <a:off x="29689" y="2460423"/>
              <a:ext cx="3827607" cy="260169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122222" y="4532108"/>
              <a:ext cx="87965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GB" sz="1200" b="1" dirty="0"/>
                <a:t>@ABC_LD</a:t>
              </a:r>
            </a:p>
          </p:txBody>
        </p:sp>
      </p:grpSp>
      <p:sp>
        <p:nvSpPr>
          <p:cNvPr id="41" name="Subtitle 2"/>
          <p:cNvSpPr txBox="1">
            <a:spLocks/>
          </p:cNvSpPr>
          <p:nvPr/>
        </p:nvSpPr>
        <p:spPr>
          <a:xfrm>
            <a:off x="122222" y="3016552"/>
            <a:ext cx="3302371" cy="45471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err="1" smtClean="0"/>
              <a:t>Descrizione</a:t>
            </a:r>
            <a:r>
              <a:rPr lang="en-GB" sz="1100" dirty="0" smtClean="0"/>
              <a:t> </a:t>
            </a:r>
            <a:r>
              <a:rPr lang="en-GB" sz="1100" dirty="0" err="1" smtClean="0"/>
              <a:t>Insegnamento</a:t>
            </a:r>
            <a:r>
              <a:rPr lang="en-GB" sz="1100" dirty="0" smtClean="0"/>
              <a:t> </a:t>
            </a:r>
            <a:br>
              <a:rPr lang="en-GB" sz="1100" dirty="0" smtClean="0"/>
            </a:br>
            <a:r>
              <a:rPr lang="en-GB" sz="1100" dirty="0" smtClean="0"/>
              <a:t>(</a:t>
            </a:r>
            <a:r>
              <a:rPr lang="en-GB" sz="1100" dirty="0" err="1" smtClean="0"/>
              <a:t>descrizione</a:t>
            </a:r>
            <a:r>
              <a:rPr lang="en-GB" sz="1100" dirty="0" smtClean="0"/>
              <a:t> </a:t>
            </a:r>
            <a:r>
              <a:rPr lang="en-GB" sz="1100" dirty="0" err="1" smtClean="0"/>
              <a:t>modello</a:t>
            </a:r>
            <a:r>
              <a:rPr lang="en-GB" sz="1100" dirty="0" smtClean="0"/>
              <a:t> tweet: 140 </a:t>
            </a:r>
            <a:r>
              <a:rPr lang="en-GB" sz="1100" dirty="0" err="1" smtClean="0"/>
              <a:t>caratteri</a:t>
            </a:r>
            <a:r>
              <a:rPr lang="en-GB" sz="1100" dirty="0"/>
              <a:t> </a:t>
            </a:r>
            <a:r>
              <a:rPr lang="en-GB" sz="1100" dirty="0" err="1" smtClean="0"/>
              <a:t>massimo</a:t>
            </a:r>
            <a:r>
              <a:rPr lang="en-GB" sz="1100" dirty="0" smtClean="0"/>
              <a:t>): </a:t>
            </a:r>
            <a:endParaRPr lang="en-GB" sz="1100" dirty="0"/>
          </a:p>
          <a:p>
            <a:pPr algn="l"/>
            <a:endParaRPr lang="en-GB" sz="1100" dirty="0"/>
          </a:p>
          <a:p>
            <a:pPr algn="l"/>
            <a:endParaRPr lang="en-GB" sz="1100" dirty="0"/>
          </a:p>
          <a:p>
            <a:pPr algn="l"/>
            <a:endParaRPr lang="en-GB" sz="1100" dirty="0"/>
          </a:p>
          <a:p>
            <a:pPr algn="l"/>
            <a:endParaRPr lang="en-GB" sz="1100" dirty="0"/>
          </a:p>
          <a:p>
            <a:pPr algn="l"/>
            <a:r>
              <a:rPr lang="en-GB" sz="1100" dirty="0"/>
              <a:t>				</a:t>
            </a:r>
          </a:p>
        </p:txBody>
      </p:sp>
      <p:sp>
        <p:nvSpPr>
          <p:cNvPr id="42" name="TextBox 46"/>
          <p:cNvSpPr txBox="1"/>
          <p:nvPr/>
        </p:nvSpPr>
        <p:spPr>
          <a:xfrm>
            <a:off x="29689" y="6398647"/>
            <a:ext cx="4978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 smtClean="0"/>
              <a:t>Produced by Digital Education UCL, translated by Manuela </a:t>
            </a:r>
            <a:r>
              <a:rPr lang="en-GB" sz="800" i="1" dirty="0" err="1" smtClean="0"/>
              <a:t>Milani</a:t>
            </a:r>
            <a:r>
              <a:rPr lang="en-GB" sz="800" i="1" dirty="0" smtClean="0"/>
              <a:t> e Iris </a:t>
            </a:r>
            <a:r>
              <a:rPr lang="en-GB" sz="800" i="1" dirty="0" err="1" smtClean="0"/>
              <a:t>Pinelli</a:t>
            </a:r>
            <a:r>
              <a:rPr lang="en-GB" sz="800" i="1" dirty="0" smtClean="0"/>
              <a:t>, </a:t>
            </a:r>
            <a:r>
              <a:rPr lang="en-GB" sz="800" i="1" dirty="0" err="1" smtClean="0"/>
              <a:t>Universita</a:t>
            </a:r>
            <a:r>
              <a:rPr lang="en-GB" sz="800" i="1" dirty="0" smtClean="0"/>
              <a:t>’ </a:t>
            </a:r>
            <a:r>
              <a:rPr lang="en-GB" sz="800" i="1" dirty="0" err="1" smtClean="0"/>
              <a:t>degli</a:t>
            </a:r>
            <a:r>
              <a:rPr lang="en-GB" sz="800" i="1" dirty="0" smtClean="0"/>
              <a:t> </a:t>
            </a:r>
            <a:r>
              <a:rPr lang="en-GB" sz="800" i="1" dirty="0" err="1" smtClean="0"/>
              <a:t>Studi</a:t>
            </a:r>
            <a:r>
              <a:rPr lang="en-GB" sz="800" i="1" dirty="0" smtClean="0"/>
              <a:t> di Milano</a:t>
            </a:r>
            <a:endParaRPr lang="en-GB" sz="800" i="1" dirty="0"/>
          </a:p>
        </p:txBody>
      </p:sp>
      <p:pic>
        <p:nvPicPr>
          <p:cNvPr id="43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22" y="6066368"/>
            <a:ext cx="791897" cy="277066"/>
          </a:xfrm>
          <a:prstGeom prst="rect">
            <a:avLst/>
          </a:prstGeom>
        </p:spPr>
      </p:pic>
      <p:grpSp>
        <p:nvGrpSpPr>
          <p:cNvPr id="8" name="Gruppo 7"/>
          <p:cNvGrpSpPr/>
          <p:nvPr/>
        </p:nvGrpSpPr>
        <p:grpSpPr>
          <a:xfrm>
            <a:off x="3779356" y="5149293"/>
            <a:ext cx="1499685" cy="507719"/>
            <a:chOff x="2408780" y="5258838"/>
            <a:chExt cx="1499685" cy="507719"/>
          </a:xfrm>
        </p:grpSpPr>
        <p:sp>
          <p:nvSpPr>
            <p:cNvPr id="72" name="TextBox 43"/>
            <p:cNvSpPr txBox="1"/>
            <p:nvPr/>
          </p:nvSpPr>
          <p:spPr>
            <a:xfrm>
              <a:off x="2892068" y="5293546"/>
              <a:ext cx="1016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Pre - </a:t>
              </a:r>
              <a:r>
                <a:rPr lang="en-GB" sz="800" dirty="0" smtClean="0"/>
                <a:t>Workshop </a:t>
              </a:r>
              <a:endParaRPr lang="en-GB" sz="800" dirty="0"/>
            </a:p>
            <a:p>
              <a:endParaRPr lang="en-GB" sz="800" dirty="0"/>
            </a:p>
            <a:p>
              <a:r>
                <a:rPr lang="en-GB" sz="800" dirty="0"/>
                <a:t>Post - </a:t>
              </a:r>
              <a:r>
                <a:rPr lang="en-GB" sz="800" dirty="0" smtClean="0"/>
                <a:t>Workshop</a:t>
              </a:r>
              <a:endParaRPr lang="en-GB" sz="800" dirty="0"/>
            </a:p>
          </p:txBody>
        </p:sp>
        <p:cxnSp>
          <p:nvCxnSpPr>
            <p:cNvPr id="73" name="Straight Connector 44"/>
            <p:cNvCxnSpPr/>
            <p:nvPr/>
          </p:nvCxnSpPr>
          <p:spPr>
            <a:xfrm rot="60000" flipV="1">
              <a:off x="2408780" y="5407468"/>
              <a:ext cx="418232" cy="9702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65"/>
            <p:cNvCxnSpPr/>
            <p:nvPr/>
          </p:nvCxnSpPr>
          <p:spPr>
            <a:xfrm rot="60000" flipV="1">
              <a:off x="2411079" y="5646807"/>
              <a:ext cx="418232" cy="9702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66"/>
            <p:cNvSpPr txBox="1"/>
            <p:nvPr/>
          </p:nvSpPr>
          <p:spPr>
            <a:xfrm>
              <a:off x="2781659" y="5258838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rgbClr val="C00000"/>
                  </a:solidFill>
                </a:rPr>
                <a:t>x</a:t>
              </a:r>
            </a:p>
          </p:txBody>
        </p:sp>
        <p:sp>
          <p:nvSpPr>
            <p:cNvPr id="79" name="TextBox 67"/>
            <p:cNvSpPr txBox="1"/>
            <p:nvPr/>
          </p:nvSpPr>
          <p:spPr>
            <a:xfrm>
              <a:off x="2799759" y="5489558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rgbClr val="0070C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69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</TotalTime>
  <Words>206</Words>
  <Application>Microsoft Office PowerPoint</Application>
  <PresentationFormat>Presentazione su schermo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Arena Blended Connected (ABC) - Workshop di progettazione didattica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Arena Blended Connected (ABC) curriculum design workshop</dc:title>
  <dc:creator>ucu</dc:creator>
  <cp:lastModifiedBy>IRIS PINELLI</cp:lastModifiedBy>
  <cp:revision>47</cp:revision>
  <cp:lastPrinted>2016-04-18T08:00:46Z</cp:lastPrinted>
  <dcterms:created xsi:type="dcterms:W3CDTF">2015-03-05T16:17:39Z</dcterms:created>
  <dcterms:modified xsi:type="dcterms:W3CDTF">2017-01-16T12:51:16Z</dcterms:modified>
</cp:coreProperties>
</file>