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11" r:id="rId2"/>
    <p:sldId id="299" r:id="rId3"/>
    <p:sldId id="289" r:id="rId4"/>
    <p:sldId id="300" r:id="rId5"/>
    <p:sldId id="302" r:id="rId6"/>
    <p:sldId id="303" r:id="rId7"/>
    <p:sldId id="301" r:id="rId8"/>
    <p:sldId id="304" r:id="rId9"/>
    <p:sldId id="305" r:id="rId10"/>
    <p:sldId id="307" r:id="rId11"/>
    <p:sldId id="306" r:id="rId12"/>
    <p:sldId id="308" r:id="rId13"/>
  </p:sldIdLst>
  <p:sldSz cx="12801600" cy="9601200" type="A3"/>
  <p:notesSz cx="6805613" cy="9944100"/>
  <p:defaultTextStyle>
    <a:defPPr>
      <a:defRPr lang="en-US"/>
    </a:defPPr>
    <a:lvl1pPr marL="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cu" initials="u" lastIdx="0" clrIdx="0">
    <p:extLst>
      <p:ext uri="{19B8F6BF-5375-455C-9EA6-DF929625EA0E}">
        <p15:presenceInfo xmlns:p15="http://schemas.microsoft.com/office/powerpoint/2012/main" userId="uc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F5ED"/>
    <a:srgbClr val="77EEF1"/>
    <a:srgbClr val="76DEF2"/>
    <a:srgbClr val="FED21A"/>
    <a:srgbClr val="7AAEEA"/>
    <a:srgbClr val="F8807F"/>
    <a:srgbClr val="FED1E3"/>
    <a:srgbClr val="BB98DC"/>
    <a:srgbClr val="BDEA75"/>
    <a:srgbClr val="7AA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868" autoAdjust="0"/>
  </p:normalViewPr>
  <p:slideViewPr>
    <p:cSldViewPr snapToGrid="0">
      <p:cViewPr varScale="1">
        <p:scale>
          <a:sx n="49" d="100"/>
          <a:sy n="49" d="100"/>
        </p:scale>
        <p:origin x="12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1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7556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493A4-3FDE-4DB3-8D4E-6231DF3D3DAA}" type="datetime7">
              <a:rPr lang="en-GB" smtClean="0"/>
              <a:t>Nov-15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3A4F2-8174-4E30-845C-3D5251375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07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D5FE-8356-43A7-BC78-D04F51E533A0}" type="datetime7">
              <a:rPr lang="en-GB" smtClean="0"/>
              <a:t>Nov-15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8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AC48-3D61-4A27-A98E-31E0F96E9529}" type="datetime7">
              <a:rPr lang="en-GB" smtClean="0"/>
              <a:t>Nov-15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04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75A8-82EB-4F78-B93C-4FB1EE185BD1}" type="datetime7">
              <a:rPr lang="en-GB" smtClean="0"/>
              <a:t>Nov-15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9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05D-EFA9-493D-AB70-E2CBEB4BBAFB}" type="datetime7">
              <a:rPr lang="en-GB" smtClean="0"/>
              <a:t>Nov-15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2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64FA-A71E-4B6E-B143-E98FDC2A2E9F}" type="datetime7">
              <a:rPr lang="en-GB" smtClean="0"/>
              <a:t>Nov-15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84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8F95-6370-457A-A538-56DD90CD66F4}" type="datetime7">
              <a:rPr lang="en-GB" smtClean="0"/>
              <a:t>Nov-15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42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0D79-90ED-46A9-A4E5-7407014A4B11}" type="datetime7">
              <a:rPr lang="en-GB" smtClean="0"/>
              <a:t>Nov-15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6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6FF9-4DBB-4444-90D6-F8C13AFD3E02}" type="datetime7">
              <a:rPr lang="en-GB" smtClean="0"/>
              <a:t>Nov-15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44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4947-7D14-4C7A-91B1-BE7EF24EC46B}" type="datetime7">
              <a:rPr lang="en-GB" smtClean="0"/>
              <a:t>Nov-15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47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F22B-3485-4AF1-8FCA-0E9C24AA54C2}" type="datetime7">
              <a:rPr lang="en-GB" smtClean="0"/>
              <a:t>Nov-15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39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8EA6-082B-440D-8C97-C1945CC7F5C7}" type="datetime7">
              <a:rPr lang="en-GB" smtClean="0"/>
              <a:t>Nov-15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6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C63D-2319-4114-83DF-C8AC13622500}" type="datetime7">
              <a:rPr lang="en-GB" smtClean="0"/>
              <a:t>Nov-15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0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3153" y="130318"/>
            <a:ext cx="1205133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type: Acquisition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8700" y="3175100"/>
            <a:ext cx="111850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through acquisition is what learners are doing when they are listening to a lecture or podcast, 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reading 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from books or websites, </a:t>
            </a:r>
            <a:endParaRPr lang="en-GB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watching demos or 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videos </a:t>
            </a:r>
            <a:endParaRPr lang="en-GB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8469" y="8290551"/>
            <a:ext cx="1176618" cy="10775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335" y="8293487"/>
            <a:ext cx="1199289" cy="1077534"/>
          </a:xfrm>
          <a:prstGeom prst="rect">
            <a:avLst/>
          </a:prstGeom>
        </p:spPr>
      </p:pic>
      <p:pic>
        <p:nvPicPr>
          <p:cNvPr id="7" name="Picture 6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497" y="891711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512" y="8290551"/>
            <a:ext cx="1218593" cy="1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97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E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13" y="130318"/>
            <a:ext cx="1205133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type: Production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6982" y="3210966"/>
            <a:ext cx="111850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through production is the way the teacher motivates the learner to consolidate what they have learned by articulating their current conceptual understanding and how they used it </a:t>
            </a:r>
            <a:r>
              <a:rPr lang="en-GB" sz="4400">
                <a:solidFill>
                  <a:schemeClr val="tx1">
                    <a:lumMod val="95000"/>
                    <a:lumOff val="5000"/>
                  </a:schemeClr>
                </a:solidFill>
              </a:rPr>
              <a:t>in </a:t>
            </a:r>
            <a:r>
              <a:rPr lang="en-GB" sz="4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practice</a:t>
            </a:r>
            <a:endParaRPr lang="en-GB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6569" y="8290551"/>
            <a:ext cx="1176618" cy="1077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335" y="8293487"/>
            <a:ext cx="1199289" cy="1077534"/>
          </a:xfrm>
          <a:prstGeom prst="rect">
            <a:avLst/>
          </a:prstGeom>
        </p:spPr>
      </p:pic>
      <p:pic>
        <p:nvPicPr>
          <p:cNvPr id="10" name="Picture 9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497" y="891711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562" y="8290551"/>
            <a:ext cx="1218593" cy="1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51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98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10618" y="871183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Reading books, papers;</a:t>
            </a:r>
            <a:endParaRPr lang="en-GB" sz="2800" dirty="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solidFill>
            <a:srgbClr val="BB98DC"/>
          </a:solidFill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type: </a:t>
            </a:r>
            <a:r>
              <a:rPr lang="en-GB" sz="4000" b="1" dirty="0" smtClean="0"/>
              <a:t>Practice</a:t>
            </a:r>
            <a:endParaRPr lang="en-GB" sz="4000" dirty="0"/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BB98DC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Conventional method</a:t>
            </a:r>
            <a:endParaRPr lang="en-GB" sz="2800" dirty="0"/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BB98DC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Digital technology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910552" y="1527628"/>
            <a:ext cx="57585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using models 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simulations 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 smtClean="0"/>
              <a:t>microworlds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virtual labs and field </a:t>
            </a:r>
            <a:r>
              <a:rPr lang="en-GB" sz="2800" dirty="0" smtClean="0"/>
              <a:t>trips 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online role play </a:t>
            </a:r>
            <a:r>
              <a:rPr lang="en-GB" sz="2800" dirty="0" smtClean="0"/>
              <a:t>activities</a:t>
            </a:r>
            <a:endParaRPr lang="en-GB" sz="2800" dirty="0"/>
          </a:p>
        </p:txBody>
      </p:sp>
      <p:sp>
        <p:nvSpPr>
          <p:cNvPr id="21" name="Rectangle 20"/>
          <p:cNvSpPr/>
          <p:nvPr/>
        </p:nvSpPr>
        <p:spPr>
          <a:xfrm>
            <a:off x="222208" y="1781724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2208" y="2366280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208" y="2943507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208" y="3520457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3281" y="1568305"/>
            <a:ext cx="4649543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practising exercises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doing </a:t>
            </a:r>
            <a:r>
              <a:rPr lang="en-GB" sz="2800" dirty="0"/>
              <a:t>practice-based </a:t>
            </a:r>
            <a:r>
              <a:rPr lang="en-GB" sz="2800" dirty="0" smtClean="0"/>
              <a:t>projects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 labs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field trips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face-to-face </a:t>
            </a:r>
            <a:r>
              <a:rPr lang="en-GB" sz="2800" dirty="0"/>
              <a:t>role-play </a:t>
            </a:r>
            <a:r>
              <a:rPr lang="en-GB" sz="2800" dirty="0" smtClean="0"/>
              <a:t>activities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2208" y="4104777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70015" y="3480843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70015" y="1779980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570015" y="2897086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70015" y="2316972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70015" y="4053351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2208" y="4655300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2208" y="5239856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2208" y="5817083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22208" y="6394033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22208" y="6978353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2208" y="7528876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22208" y="8113432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2208" y="8690659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560254" y="4700126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560254" y="5284682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560254" y="5861909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60254" y="6438859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560254" y="7023179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560254" y="7573702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560254" y="8158258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560254" y="8735485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60812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E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7928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Reading books, papers;</a:t>
            </a:r>
            <a:endParaRPr lang="en-GB" sz="280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type: Production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BDEA75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Conventional method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BDEA75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Digital technology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8537" y="1537482"/>
            <a:ext cx="530721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producing </a:t>
            </a:r>
            <a:r>
              <a:rPr lang="en-GB" sz="2800" dirty="0"/>
              <a:t>and storing digital </a:t>
            </a:r>
            <a:r>
              <a:rPr lang="en-GB" sz="2800" dirty="0" smtClean="0"/>
              <a:t>documents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representations </a:t>
            </a:r>
            <a:r>
              <a:rPr lang="en-GB" sz="2800" dirty="0"/>
              <a:t>of </a:t>
            </a:r>
            <a:r>
              <a:rPr lang="en-GB" sz="2800" dirty="0" smtClean="0"/>
              <a:t>designs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performances</a:t>
            </a:r>
            <a:r>
              <a:rPr lang="en-GB" sz="2800" dirty="0"/>
              <a:t>, </a:t>
            </a:r>
            <a:r>
              <a:rPr lang="en-GB" sz="2800" dirty="0" smtClean="0"/>
              <a:t>artefacts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animations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models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resources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slideshows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photos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videos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blogs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e-portfolios</a:t>
            </a:r>
            <a:r>
              <a:rPr lang="en-GB" sz="2800" dirty="0"/>
              <a:t>.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2208" y="2366280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208" y="2943507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208" y="3520457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2208" y="4104777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2208" y="4655300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2208" y="5239856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2208" y="5817083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2208" y="6394033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2208" y="6978353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2208" y="7528876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2208" y="8113432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2208" y="8690659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93960" y="1568305"/>
            <a:ext cx="4574201" cy="63709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producing </a:t>
            </a:r>
            <a:r>
              <a:rPr lang="en-GB" sz="2800" dirty="0"/>
              <a:t>articulations </a:t>
            </a:r>
            <a:r>
              <a:rPr lang="en-GB" sz="2800" dirty="0" smtClean="0"/>
              <a:t>using: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statements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essays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reports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accounts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designs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performances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artefacts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animations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models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videos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78180" y="1754831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78180" y="2737324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78180" y="3314274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578180" y="3898594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578180" y="4449117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78180" y="5033673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78180" y="5610900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78180" y="6187850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78180" y="6772170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578180" y="7322693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78180" y="7907249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78180" y="8484476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8101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13" y="130318"/>
            <a:ext cx="1205133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</a:t>
            </a:r>
            <a:r>
              <a:rPr lang="en-GB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type: Collaboration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043" y="3264753"/>
            <a:ext cx="111850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through collaboration embraces mainly discussion, practice, and production. </a:t>
            </a:r>
            <a:endParaRPr lang="en-GB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Building 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 investigations and acquisition it is about taking part in the process of knowledge building 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itself</a:t>
            </a:r>
            <a:endParaRPr lang="en-GB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6569" y="8290551"/>
            <a:ext cx="1176618" cy="1077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335" y="8293487"/>
            <a:ext cx="1199289" cy="1077534"/>
          </a:xfrm>
          <a:prstGeom prst="rect">
            <a:avLst/>
          </a:prstGeom>
        </p:spPr>
      </p:pic>
      <p:pic>
        <p:nvPicPr>
          <p:cNvPr id="10" name="Picture 9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497" y="891711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562" y="8290551"/>
            <a:ext cx="1218593" cy="1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0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8318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Reading books, papers;</a:t>
            </a:r>
            <a:endParaRPr lang="en-GB" sz="280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type: Acquisition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A1F5ED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Conventional method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A1F5ED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Digital technology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7255" y="2135414"/>
            <a:ext cx="54167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listening </a:t>
            </a:r>
            <a:r>
              <a:rPr lang="en-US" sz="2800" dirty="0"/>
              <a:t>to teacher presentations face-to-face, </a:t>
            </a:r>
            <a:r>
              <a:rPr lang="en-US" sz="2800" dirty="0" smtClean="0"/>
              <a:t>lectures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602926" y="1568305"/>
            <a:ext cx="34614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reading 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books, 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papers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7315" y="3117954"/>
            <a:ext cx="54267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watching </a:t>
            </a:r>
            <a:r>
              <a:rPr lang="en-GB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demonstrations, </a:t>
            </a:r>
            <a:endParaRPr lang="en-GB" sz="2800" dirty="0" smtClean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GB" sz="28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master classes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877832" y="1527628"/>
            <a:ext cx="56939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reading multimedia, websites, digital documents and resources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77832" y="2657142"/>
            <a:ext cx="5089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listening 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to podcasts, 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webcasts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77831" y="3630865"/>
            <a:ext cx="4785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watching </a:t>
            </a:r>
            <a:r>
              <a:rPr lang="en-GB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animations, </a:t>
            </a:r>
            <a:r>
              <a:rPr lang="en-GB" sz="28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videos</a:t>
            </a:r>
            <a:endParaRPr lang="en-GB" sz="2800" dirty="0"/>
          </a:p>
        </p:txBody>
      </p:sp>
      <p:sp>
        <p:nvSpPr>
          <p:cNvPr id="41" name="Rectangle 40"/>
          <p:cNvSpPr/>
          <p:nvPr/>
        </p:nvSpPr>
        <p:spPr>
          <a:xfrm>
            <a:off x="6560247" y="1772763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60247" y="2844900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60247" y="3826880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560247" y="4484977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60247" y="5230895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60247" y="5808122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560247" y="6385072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560247" y="6969392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560247" y="7519915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560247" y="8104471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560247" y="8681698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2208" y="1781724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22208" y="2366280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22208" y="3323238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22208" y="4458081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2208" y="5150211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22208" y="5727438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22208" y="6304388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22208" y="6888708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2208" y="7439231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22208" y="8023787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22208" y="8601014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7340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8318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Reading books, papers;</a:t>
            </a:r>
            <a:endParaRPr lang="en-GB" sz="280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type: Collaboration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Conventional method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Digital technology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6713" y="1568305"/>
            <a:ext cx="30248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small </a:t>
            </a:r>
            <a:r>
              <a:rPr lang="en-GB" sz="2800" dirty="0"/>
              <a:t>group </a:t>
            </a:r>
            <a:r>
              <a:rPr lang="en-GB" sz="2800" dirty="0" smtClean="0"/>
              <a:t>project</a:t>
            </a:r>
          </a:p>
        </p:txBody>
      </p:sp>
      <p:sp>
        <p:nvSpPr>
          <p:cNvPr id="6" name="Rectangle 5"/>
          <p:cNvSpPr/>
          <p:nvPr/>
        </p:nvSpPr>
        <p:spPr>
          <a:xfrm>
            <a:off x="6910552" y="1527628"/>
            <a:ext cx="575858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small </a:t>
            </a:r>
            <a:r>
              <a:rPr lang="en-GB" sz="2800" dirty="0"/>
              <a:t>group </a:t>
            </a:r>
            <a:r>
              <a:rPr lang="en-GB" sz="2800" dirty="0" smtClean="0"/>
              <a:t>projects using online forums, wikis, chat </a:t>
            </a:r>
            <a:r>
              <a:rPr lang="en-GB" sz="2800" dirty="0"/>
              <a:t>rooms, etc. for discussing others’ </a:t>
            </a:r>
            <a:r>
              <a:rPr lang="en-GB" sz="2800" dirty="0" smtClean="0"/>
              <a:t>outputs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building </a:t>
            </a:r>
            <a:r>
              <a:rPr lang="en-GB" sz="2800" dirty="0"/>
              <a:t>a joint digital </a:t>
            </a:r>
            <a:r>
              <a:rPr lang="en-GB" sz="2800" dirty="0" smtClean="0"/>
              <a:t>output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75868" y="2173425"/>
            <a:ext cx="398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discussing </a:t>
            </a:r>
            <a:r>
              <a:rPr lang="en-GB" sz="2800" dirty="0"/>
              <a:t>others’ </a:t>
            </a:r>
            <a:r>
              <a:rPr lang="en-GB" sz="2800" dirty="0" smtClean="0"/>
              <a:t>outputs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10616" y="2770737"/>
            <a:ext cx="31789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building </a:t>
            </a:r>
            <a:r>
              <a:rPr lang="en-GB" sz="2800" dirty="0"/>
              <a:t>joint </a:t>
            </a:r>
            <a:r>
              <a:rPr lang="en-GB" sz="2800" dirty="0" smtClean="0"/>
              <a:t>output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2208" y="1781724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22208" y="2366280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22208" y="2943507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22208" y="3520457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22208" y="4104777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22208" y="4655300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2208" y="5239856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22208" y="5817083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22208" y="6394033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22208" y="6978353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2208" y="7528876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22208" y="8113432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22208" y="8690659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560247" y="1747721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560247" y="3152912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560247" y="3952384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560247" y="4646339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560247" y="5230895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560247" y="5808122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560247" y="6385072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560247" y="6969392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560247" y="7519915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560247" y="8104471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560247" y="8681698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9396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A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13" y="130318"/>
            <a:ext cx="1205133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type: Discussion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3194" y="3210966"/>
            <a:ext cx="111850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through discussion 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requires 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learner to articulate their ideas and questions, </a:t>
            </a:r>
            <a:endParaRPr lang="en-GB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challenge and respond to the ideas and questions from the teacher, </a:t>
            </a:r>
            <a:endParaRPr lang="en-GB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and/or 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from their 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peers </a:t>
            </a:r>
            <a:endParaRPr lang="en-GB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6569" y="8290551"/>
            <a:ext cx="1176618" cy="1077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335" y="8293487"/>
            <a:ext cx="1199289" cy="1077534"/>
          </a:xfrm>
          <a:prstGeom prst="rect">
            <a:avLst/>
          </a:prstGeom>
        </p:spPr>
      </p:pic>
      <p:pic>
        <p:nvPicPr>
          <p:cNvPr id="10" name="Picture 9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497" y="891711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562" y="8290551"/>
            <a:ext cx="1218593" cy="1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06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80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13" y="130318"/>
            <a:ext cx="1205133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type: Investigation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124" y="3210966"/>
            <a:ext cx="111850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through investigation </a:t>
            </a:r>
            <a:endParaRPr lang="en-GB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guides 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learner to explore, compare and critique the texts, documents and resources that reflect the concepts and ideas being </a:t>
            </a:r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taught </a:t>
            </a:r>
            <a:endParaRPr lang="en-GB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6569" y="8290551"/>
            <a:ext cx="1176618" cy="1077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335" y="8293487"/>
            <a:ext cx="1199289" cy="1077534"/>
          </a:xfrm>
          <a:prstGeom prst="rect">
            <a:avLst/>
          </a:prstGeom>
        </p:spPr>
      </p:pic>
      <p:pic>
        <p:nvPicPr>
          <p:cNvPr id="10" name="Picture 9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497" y="891711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562" y="8290551"/>
            <a:ext cx="1218593" cy="1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96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A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8318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Reading books, papers;</a:t>
            </a:r>
            <a:endParaRPr lang="en-GB" sz="280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type: Discussion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551287" y="3997680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551287" y="4603713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551287" y="6319178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51287" y="7658128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551287" y="8997078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78509" y="498566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78509" y="632461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178509" y="766356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78509" y="900251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7AAEEA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Conventional method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7AAEEA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Digital technology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10808" y="1527628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o</a:t>
            </a:r>
            <a:r>
              <a:rPr lang="en-GB" sz="2800" dirty="0" smtClean="0"/>
              <a:t>nline tutorials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551287" y="1726191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8509" y="1745866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8509" y="346903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9511" y="1525994"/>
            <a:ext cx="2838149" cy="22775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tutorials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seminars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discussion groups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class discussions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78509" y="288840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8509" y="230776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905837" y="2092081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seminars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14805" y="2692722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email discussions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905837" y="3264830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discussion groups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96869" y="3836938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discussion </a:t>
            </a:r>
            <a:r>
              <a:rPr lang="en-GB" sz="2800" dirty="0" smtClean="0"/>
              <a:t>forums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87901" y="4409041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web-conferencing tools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766768" y="5050920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synchronous and asynchronous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51287" y="228542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51287" y="3478005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51287" y="2897370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8509" y="424160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8509" y="558055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509" y="691950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78509" y="825845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51287" y="5750886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51287" y="7089836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51287" y="8428786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43654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80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55066"/>
            <a:ext cx="6235910" cy="8592446"/>
          </a:xfrm>
          <a:prstGeom prst="rect">
            <a:avLst/>
          </a:prstGeom>
          <a:solidFill>
            <a:schemeClr val="bg1"/>
          </a:solidFill>
          <a:ln>
            <a:solidFill>
              <a:srgbClr val="F8D8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in </a:t>
            </a:r>
            <a:r>
              <a:rPr lang="en-US" sz="2800" dirty="0"/>
              <a:t>a range of materials and resources;</a:t>
            </a:r>
            <a:endParaRPr lang="en-GB" sz="2800" dirty="0"/>
          </a:p>
          <a:p>
            <a:r>
              <a:rPr lang="en-US" sz="2800" dirty="0"/>
              <a:t>Using conventional methods to </a:t>
            </a:r>
            <a:r>
              <a:rPr lang="en-US" sz="2800" dirty="0" smtClean="0"/>
              <a:t>collect</a:t>
            </a:r>
            <a:endParaRPr lang="en-GB" sz="2800" dirty="0"/>
          </a:p>
          <a:p>
            <a:r>
              <a:rPr lang="en-GB" sz="2800" dirty="0"/>
              <a:t>Comparing texts, searching and evaluating information and ideas.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type: Investigation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F8807F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Conventional method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F8807F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Digital technology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1582" y="1561852"/>
            <a:ext cx="4530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using </a:t>
            </a:r>
            <a:r>
              <a:rPr lang="en-US" sz="2800" dirty="0"/>
              <a:t>text-based study </a:t>
            </a:r>
            <a:r>
              <a:rPr lang="en-US" sz="2800" dirty="0" smtClean="0"/>
              <a:t>guides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874950" y="1527628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using </a:t>
            </a:r>
            <a:r>
              <a:rPr lang="en-US" sz="2800" dirty="0"/>
              <a:t>online advice and </a:t>
            </a:r>
            <a:r>
              <a:rPr lang="en-US" sz="2800" dirty="0" smtClean="0"/>
              <a:t>guidance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1582" y="4188940"/>
            <a:ext cx="5317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comparing texts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8247" y="2230761"/>
            <a:ext cx="572438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analysing</a:t>
            </a:r>
            <a:r>
              <a:rPr lang="en-US" sz="2800" dirty="0" smtClean="0"/>
              <a:t> </a:t>
            </a:r>
            <a:r>
              <a:rPr lang="en-US" sz="2800" dirty="0"/>
              <a:t>the ideas and information</a:t>
            </a:r>
          </a:p>
          <a:p>
            <a:r>
              <a:rPr lang="en-US" sz="2800" dirty="0"/>
              <a:t> in a range of materials and </a:t>
            </a:r>
            <a:r>
              <a:rPr lang="en-US" sz="2800" dirty="0" smtClean="0"/>
              <a:t>resources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434194" y="3215779"/>
            <a:ext cx="57501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using </a:t>
            </a:r>
            <a:r>
              <a:rPr lang="en-US" sz="2800" dirty="0"/>
              <a:t>conventional methods to collect</a:t>
            </a:r>
          </a:p>
          <a:p>
            <a:r>
              <a:rPr lang="en-US" sz="2800" dirty="0"/>
              <a:t> and </a:t>
            </a:r>
            <a:r>
              <a:rPr lang="en-US" sz="2800" dirty="0" err="1"/>
              <a:t>analyse</a:t>
            </a:r>
            <a:r>
              <a:rPr lang="en-US" sz="2800" dirty="0"/>
              <a:t> data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9118" y="4788277"/>
            <a:ext cx="53174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searching and </a:t>
            </a:r>
            <a:r>
              <a:rPr lang="en-GB" sz="2800" dirty="0"/>
              <a:t>evaluating </a:t>
            </a:r>
            <a:endParaRPr lang="en-GB" sz="2800" dirty="0" smtClean="0"/>
          </a:p>
          <a:p>
            <a:r>
              <a:rPr lang="en-GB" sz="2800" dirty="0" smtClean="0"/>
              <a:t>information </a:t>
            </a:r>
            <a:r>
              <a:rPr lang="en-GB" sz="2800" dirty="0"/>
              <a:t>and </a:t>
            </a:r>
            <a:r>
              <a:rPr lang="en-GB" sz="2800" dirty="0" smtClean="0"/>
              <a:t>ideas</a:t>
            </a:r>
            <a:endParaRPr lang="en-GB" sz="2800" dirty="0"/>
          </a:p>
        </p:txBody>
      </p:sp>
      <p:sp>
        <p:nvSpPr>
          <p:cNvPr id="28" name="Rectangle 27"/>
          <p:cNvSpPr/>
          <p:nvPr/>
        </p:nvSpPr>
        <p:spPr>
          <a:xfrm>
            <a:off x="195317" y="5930175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5317" y="7430486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5317" y="8769436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5317" y="1727937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5317" y="3415250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5317" y="2415341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5317" y="4367109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13246" y="5024749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95317" y="6686421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5317" y="8025371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560256" y="5057383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560256" y="6396333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60256" y="7735283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60256" y="9074233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60256" y="1710008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60256" y="3397321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60256" y="2379483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60256" y="4474679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560256" y="6991218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560256" y="8330168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867275" y="2163949"/>
            <a:ext cx="56507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analysing</a:t>
            </a:r>
            <a:r>
              <a:rPr lang="en-US" sz="2800" dirty="0"/>
              <a:t> the ideas and information in a range of digital </a:t>
            </a:r>
            <a:r>
              <a:rPr lang="en-US" sz="2800" dirty="0" smtClean="0"/>
              <a:t>resources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>
          <a:xfrm>
            <a:off x="6867275" y="3241379"/>
            <a:ext cx="56507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using </a:t>
            </a:r>
            <a:r>
              <a:rPr lang="en-US" sz="2800" dirty="0"/>
              <a:t>digital tools to collect and </a:t>
            </a:r>
            <a:r>
              <a:rPr lang="en-US" sz="2800" dirty="0" err="1"/>
              <a:t>analyse</a:t>
            </a:r>
            <a:r>
              <a:rPr lang="en-US" sz="2800" dirty="0"/>
              <a:t> </a:t>
            </a:r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6867275" y="4265022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comparing </a:t>
            </a:r>
            <a:r>
              <a:rPr lang="en-GB" sz="2800" dirty="0"/>
              <a:t>digital </a:t>
            </a:r>
            <a:r>
              <a:rPr lang="en-GB" sz="2800" dirty="0" smtClean="0"/>
              <a:t>texts </a:t>
            </a:r>
            <a:endParaRPr lang="en-GB" sz="2800" dirty="0"/>
          </a:p>
        </p:txBody>
      </p:sp>
      <p:sp>
        <p:nvSpPr>
          <p:cNvPr id="55" name="Rectangle 54"/>
          <p:cNvSpPr/>
          <p:nvPr/>
        </p:nvSpPr>
        <p:spPr>
          <a:xfrm>
            <a:off x="6885204" y="4840430"/>
            <a:ext cx="56507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using digital tools for searching and evaluating information and </a:t>
            </a:r>
            <a:r>
              <a:rPr lang="en-GB" sz="2800" dirty="0" smtClean="0"/>
              <a:t>ideas</a:t>
            </a: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1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98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13" y="130318"/>
            <a:ext cx="1205133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</a:t>
            </a:r>
            <a:r>
              <a:rPr lang="en-GB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type: </a:t>
            </a:r>
            <a:r>
              <a:rPr lang="en-GB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Practice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043" y="2906166"/>
            <a:ext cx="1118507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through practice enables the learner to adapt their actions to the task goal, and use the feedback to improve their next action. </a:t>
            </a:r>
            <a:endParaRPr lang="en-GB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Feedback 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may come from self-reflection, from peers, from the teacher, or from the activity itself, if it shows them how to improve the result of their action in relation to the goal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6569" y="8290551"/>
            <a:ext cx="1176618" cy="1077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335" y="8293487"/>
            <a:ext cx="1199289" cy="1077534"/>
          </a:xfrm>
          <a:prstGeom prst="rect">
            <a:avLst/>
          </a:prstGeom>
        </p:spPr>
      </p:pic>
      <p:pic>
        <p:nvPicPr>
          <p:cNvPr id="10" name="Picture 9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497" y="891711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562" y="8290551"/>
            <a:ext cx="1218593" cy="10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75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11414</TotalTime>
  <Words>544</Words>
  <Application>Microsoft Office PowerPoint</Application>
  <PresentationFormat>A3 Paper (297x420 mm)</PresentationFormat>
  <Paragraphs>112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Mincho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np_ucl1</dc:creator>
  <cp:lastModifiedBy>rmhznpe</cp:lastModifiedBy>
  <cp:revision>146</cp:revision>
  <cp:lastPrinted>2015-11-06T15:46:38Z</cp:lastPrinted>
  <dcterms:created xsi:type="dcterms:W3CDTF">2014-10-31T14:03:56Z</dcterms:created>
  <dcterms:modified xsi:type="dcterms:W3CDTF">2015-11-06T15:46:40Z</dcterms:modified>
</cp:coreProperties>
</file>