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72" r:id="rId2"/>
    <p:sldId id="274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F0C62B-BBC7-4467-B2E5-0C7A1A50C1F2}" v="26" dt="2018-05-02T10:12:24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06" autoAdjust="0"/>
    <p:restoredTop sz="94660"/>
  </p:normalViewPr>
  <p:slideViewPr>
    <p:cSldViewPr snapToGrid="0">
      <p:cViewPr>
        <p:scale>
          <a:sx n="110" d="100"/>
          <a:sy n="110" d="100"/>
        </p:scale>
        <p:origin x="1024" y="-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0" Type="http://schemas.microsoft.com/office/2015/10/relationships/revisionInfo" Target="revisionInfo.xml"/><Relationship Id="rId1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Crawford" userId="47ce9a0a-cbe8-41ca-b296-78a90eca6a47" providerId="ADAL" clId="{BE91633D-AFE6-49A6-B916-250C91F13015}"/>
    <pc:docChg chg="delSld delMainMaster">
      <pc:chgData name="Owen Crawford" userId="47ce9a0a-cbe8-41ca-b296-78a90eca6a47" providerId="ADAL" clId="{BE91633D-AFE6-49A6-B916-250C91F13015}" dt="2018-05-02T10:12:24.331" v="25" actId="2696"/>
      <pc:docMkLst>
        <pc:docMk/>
      </pc:docMkLst>
      <pc:sldChg chg="del">
        <pc:chgData name="Owen Crawford" userId="47ce9a0a-cbe8-41ca-b296-78a90eca6a47" providerId="ADAL" clId="{BE91633D-AFE6-49A6-B916-250C91F13015}" dt="2018-05-02T10:12:20.006" v="0" actId="2696"/>
        <pc:sldMkLst>
          <pc:docMk/>
          <pc:sldMk cId="1530897412" sldId="259"/>
        </pc:sldMkLst>
      </pc:sldChg>
      <pc:sldChg chg="del">
        <pc:chgData name="Owen Crawford" userId="47ce9a0a-cbe8-41ca-b296-78a90eca6a47" providerId="ADAL" clId="{BE91633D-AFE6-49A6-B916-250C91F13015}" dt="2018-05-02T10:12:24.197" v="3" actId="2696"/>
        <pc:sldMkLst>
          <pc:docMk/>
          <pc:sldMk cId="47340383" sldId="260"/>
        </pc:sldMkLst>
      </pc:sldChg>
      <pc:sldChg chg="del">
        <pc:chgData name="Owen Crawford" userId="47ce9a0a-cbe8-41ca-b296-78a90eca6a47" providerId="ADAL" clId="{BE91633D-AFE6-49A6-B916-250C91F13015}" dt="2018-05-02T10:12:24.197" v="4" actId="2696"/>
        <pc:sldMkLst>
          <pc:docMk/>
          <pc:sldMk cId="2799402228" sldId="261"/>
        </pc:sldMkLst>
      </pc:sldChg>
      <pc:sldChg chg="del">
        <pc:chgData name="Owen Crawford" userId="47ce9a0a-cbe8-41ca-b296-78a90eca6a47" providerId="ADAL" clId="{BE91633D-AFE6-49A6-B916-250C91F13015}" dt="2018-05-02T10:12:24.213" v="5" actId="2696"/>
        <pc:sldMkLst>
          <pc:docMk/>
          <pc:sldMk cId="2393962804" sldId="262"/>
        </pc:sldMkLst>
      </pc:sldChg>
      <pc:sldChg chg="del">
        <pc:chgData name="Owen Crawford" userId="47ce9a0a-cbe8-41ca-b296-78a90eca6a47" providerId="ADAL" clId="{BE91633D-AFE6-49A6-B916-250C91F13015}" dt="2018-05-02T10:12:24.229" v="6" actId="2696"/>
        <pc:sldMkLst>
          <pc:docMk/>
          <pc:sldMk cId="3336067876" sldId="263"/>
        </pc:sldMkLst>
      </pc:sldChg>
      <pc:sldChg chg="del">
        <pc:chgData name="Owen Crawford" userId="47ce9a0a-cbe8-41ca-b296-78a90eca6a47" providerId="ADAL" clId="{BE91633D-AFE6-49A6-B916-250C91F13015}" dt="2018-05-02T10:12:24.266" v="8" actId="2696"/>
        <pc:sldMkLst>
          <pc:docMk/>
          <pc:sldMk cId="1837968966" sldId="264"/>
        </pc:sldMkLst>
      </pc:sldChg>
      <pc:sldChg chg="del">
        <pc:chgData name="Owen Crawford" userId="47ce9a0a-cbe8-41ca-b296-78a90eca6a47" providerId="ADAL" clId="{BE91633D-AFE6-49A6-B916-250C91F13015}" dt="2018-05-02T10:12:24.267" v="9" actId="2696"/>
        <pc:sldMkLst>
          <pc:docMk/>
          <pc:sldMk cId="2058611287" sldId="265"/>
        </pc:sldMkLst>
      </pc:sldChg>
      <pc:sldChg chg="del">
        <pc:chgData name="Owen Crawford" userId="47ce9a0a-cbe8-41ca-b296-78a90eca6a47" providerId="ADAL" clId="{BE91633D-AFE6-49A6-B916-250C91F13015}" dt="2018-05-02T10:12:24.244" v="7" actId="2696"/>
        <pc:sldMkLst>
          <pc:docMk/>
          <pc:sldMk cId="943654058" sldId="266"/>
        </pc:sldMkLst>
      </pc:sldChg>
      <pc:sldChg chg="del">
        <pc:chgData name="Owen Crawford" userId="47ce9a0a-cbe8-41ca-b296-78a90eca6a47" providerId="ADAL" clId="{BE91633D-AFE6-49A6-B916-250C91F13015}" dt="2018-05-02T10:12:24.284" v="10" actId="2696"/>
        <pc:sldMkLst>
          <pc:docMk/>
          <pc:sldMk cId="1488755108" sldId="267"/>
        </pc:sldMkLst>
      </pc:sldChg>
      <pc:sldChg chg="del">
        <pc:chgData name="Owen Crawford" userId="47ce9a0a-cbe8-41ca-b296-78a90eca6a47" providerId="ADAL" clId="{BE91633D-AFE6-49A6-B916-250C91F13015}" dt="2018-05-02T10:12:24.315" v="12" actId="2696"/>
        <pc:sldMkLst>
          <pc:docMk/>
          <pc:sldMk cId="4129051738" sldId="268"/>
        </pc:sldMkLst>
      </pc:sldChg>
      <pc:sldChg chg="del">
        <pc:chgData name="Owen Crawford" userId="47ce9a0a-cbe8-41ca-b296-78a90eca6a47" providerId="ADAL" clId="{BE91633D-AFE6-49A6-B916-250C91F13015}" dt="2018-05-02T10:12:24.315" v="13" actId="2696"/>
        <pc:sldMkLst>
          <pc:docMk/>
          <pc:sldMk cId="2381011708" sldId="269"/>
        </pc:sldMkLst>
      </pc:sldChg>
      <pc:sldChg chg="del">
        <pc:chgData name="Owen Crawford" userId="47ce9a0a-cbe8-41ca-b296-78a90eca6a47" providerId="ADAL" clId="{BE91633D-AFE6-49A6-B916-250C91F13015}" dt="2018-05-02T10:12:24.299" v="11" actId="2696"/>
        <pc:sldMkLst>
          <pc:docMk/>
          <pc:sldMk cId="560812902" sldId="270"/>
        </pc:sldMkLst>
      </pc:sldChg>
      <pc:sldChg chg="del">
        <pc:chgData name="Owen Crawford" userId="47ce9a0a-cbe8-41ca-b296-78a90eca6a47" providerId="ADAL" clId="{BE91633D-AFE6-49A6-B916-250C91F13015}" dt="2018-05-02T10:12:20.006" v="1" actId="2696"/>
        <pc:sldMkLst>
          <pc:docMk/>
          <pc:sldMk cId="3922940385" sldId="271"/>
        </pc:sldMkLst>
      </pc:sldChg>
      <pc:sldChg chg="del">
        <pc:chgData name="Owen Crawford" userId="47ce9a0a-cbe8-41ca-b296-78a90eca6a47" providerId="ADAL" clId="{BE91633D-AFE6-49A6-B916-250C91F13015}" dt="2018-05-02T10:12:20.006" v="2" actId="2696"/>
        <pc:sldMkLst>
          <pc:docMk/>
          <pc:sldMk cId="1394175566" sldId="274"/>
        </pc:sldMkLst>
      </pc:sldChg>
      <pc:sldMasterChg chg="del delSldLayout">
        <pc:chgData name="Owen Crawford" userId="47ce9a0a-cbe8-41ca-b296-78a90eca6a47" providerId="ADAL" clId="{BE91633D-AFE6-49A6-B916-250C91F13015}" dt="2018-05-02T10:12:24.331" v="25" actId="2696"/>
        <pc:sldMasterMkLst>
          <pc:docMk/>
          <pc:sldMasterMk cId="2362453566" sldId="2147483684"/>
        </pc:sldMasterMkLst>
        <pc:sldLayoutChg chg="del">
          <pc:chgData name="Owen Crawford" userId="47ce9a0a-cbe8-41ca-b296-78a90eca6a47" providerId="ADAL" clId="{BE91633D-AFE6-49A6-B916-250C91F13015}" dt="2018-05-02T10:12:24.315" v="14" actId="2696"/>
          <pc:sldLayoutMkLst>
            <pc:docMk/>
            <pc:sldMasterMk cId="2362453566" sldId="2147483684"/>
            <pc:sldLayoutMk cId="2418792428" sldId="2147483685"/>
          </pc:sldLayoutMkLst>
        </pc:sldLayoutChg>
        <pc:sldLayoutChg chg="del">
          <pc:chgData name="Owen Crawford" userId="47ce9a0a-cbe8-41ca-b296-78a90eca6a47" providerId="ADAL" clId="{BE91633D-AFE6-49A6-B916-250C91F13015}" dt="2018-05-02T10:12:24.315" v="15" actId="2696"/>
          <pc:sldLayoutMkLst>
            <pc:docMk/>
            <pc:sldMasterMk cId="2362453566" sldId="2147483684"/>
            <pc:sldLayoutMk cId="58043264" sldId="2147483686"/>
          </pc:sldLayoutMkLst>
        </pc:sldLayoutChg>
        <pc:sldLayoutChg chg="del">
          <pc:chgData name="Owen Crawford" userId="47ce9a0a-cbe8-41ca-b296-78a90eca6a47" providerId="ADAL" clId="{BE91633D-AFE6-49A6-B916-250C91F13015}" dt="2018-05-02T10:12:24.315" v="16" actId="2696"/>
          <pc:sldLayoutMkLst>
            <pc:docMk/>
            <pc:sldMasterMk cId="2362453566" sldId="2147483684"/>
            <pc:sldLayoutMk cId="105198729" sldId="2147483687"/>
          </pc:sldLayoutMkLst>
        </pc:sldLayoutChg>
        <pc:sldLayoutChg chg="del">
          <pc:chgData name="Owen Crawford" userId="47ce9a0a-cbe8-41ca-b296-78a90eca6a47" providerId="ADAL" clId="{BE91633D-AFE6-49A6-B916-250C91F13015}" dt="2018-05-02T10:12:24.315" v="17" actId="2696"/>
          <pc:sldLayoutMkLst>
            <pc:docMk/>
            <pc:sldMasterMk cId="2362453566" sldId="2147483684"/>
            <pc:sldLayoutMk cId="3975659887" sldId="2147483688"/>
          </pc:sldLayoutMkLst>
        </pc:sldLayoutChg>
        <pc:sldLayoutChg chg="del">
          <pc:chgData name="Owen Crawford" userId="47ce9a0a-cbe8-41ca-b296-78a90eca6a47" providerId="ADAL" clId="{BE91633D-AFE6-49A6-B916-250C91F13015}" dt="2018-05-02T10:12:24.315" v="18" actId="2696"/>
          <pc:sldLayoutMkLst>
            <pc:docMk/>
            <pc:sldMasterMk cId="2362453566" sldId="2147483684"/>
            <pc:sldLayoutMk cId="2200806562" sldId="2147483689"/>
          </pc:sldLayoutMkLst>
        </pc:sldLayoutChg>
        <pc:sldLayoutChg chg="del">
          <pc:chgData name="Owen Crawford" userId="47ce9a0a-cbe8-41ca-b296-78a90eca6a47" providerId="ADAL" clId="{BE91633D-AFE6-49A6-B916-250C91F13015}" dt="2018-05-02T10:12:24.315" v="19" actId="2696"/>
          <pc:sldLayoutMkLst>
            <pc:docMk/>
            <pc:sldMasterMk cId="2362453566" sldId="2147483684"/>
            <pc:sldLayoutMk cId="285302005" sldId="2147483690"/>
          </pc:sldLayoutMkLst>
        </pc:sldLayoutChg>
        <pc:sldLayoutChg chg="del">
          <pc:chgData name="Owen Crawford" userId="47ce9a0a-cbe8-41ca-b296-78a90eca6a47" providerId="ADAL" clId="{BE91633D-AFE6-49A6-B916-250C91F13015}" dt="2018-05-02T10:12:24.315" v="20" actId="2696"/>
          <pc:sldLayoutMkLst>
            <pc:docMk/>
            <pc:sldMasterMk cId="2362453566" sldId="2147483684"/>
            <pc:sldLayoutMk cId="1152713237" sldId="2147483691"/>
          </pc:sldLayoutMkLst>
        </pc:sldLayoutChg>
        <pc:sldLayoutChg chg="del">
          <pc:chgData name="Owen Crawford" userId="47ce9a0a-cbe8-41ca-b296-78a90eca6a47" providerId="ADAL" clId="{BE91633D-AFE6-49A6-B916-250C91F13015}" dt="2018-05-02T10:12:24.315" v="21" actId="2696"/>
          <pc:sldLayoutMkLst>
            <pc:docMk/>
            <pc:sldMasterMk cId="2362453566" sldId="2147483684"/>
            <pc:sldLayoutMk cId="3143262609" sldId="2147483692"/>
          </pc:sldLayoutMkLst>
        </pc:sldLayoutChg>
        <pc:sldLayoutChg chg="del">
          <pc:chgData name="Owen Crawford" userId="47ce9a0a-cbe8-41ca-b296-78a90eca6a47" providerId="ADAL" clId="{BE91633D-AFE6-49A6-B916-250C91F13015}" dt="2018-05-02T10:12:24.331" v="22" actId="2696"/>
          <pc:sldLayoutMkLst>
            <pc:docMk/>
            <pc:sldMasterMk cId="2362453566" sldId="2147483684"/>
            <pc:sldLayoutMk cId="1110632074" sldId="2147483693"/>
          </pc:sldLayoutMkLst>
        </pc:sldLayoutChg>
        <pc:sldLayoutChg chg="del">
          <pc:chgData name="Owen Crawford" userId="47ce9a0a-cbe8-41ca-b296-78a90eca6a47" providerId="ADAL" clId="{BE91633D-AFE6-49A6-B916-250C91F13015}" dt="2018-05-02T10:12:24.331" v="23" actId="2696"/>
          <pc:sldLayoutMkLst>
            <pc:docMk/>
            <pc:sldMasterMk cId="2362453566" sldId="2147483684"/>
            <pc:sldLayoutMk cId="105316653" sldId="2147483694"/>
          </pc:sldLayoutMkLst>
        </pc:sldLayoutChg>
        <pc:sldLayoutChg chg="del">
          <pc:chgData name="Owen Crawford" userId="47ce9a0a-cbe8-41ca-b296-78a90eca6a47" providerId="ADAL" clId="{BE91633D-AFE6-49A6-B916-250C91F13015}" dt="2018-05-02T10:12:24.331" v="24" actId="2696"/>
          <pc:sldLayoutMkLst>
            <pc:docMk/>
            <pc:sldMasterMk cId="2362453566" sldId="2147483684"/>
            <pc:sldLayoutMk cId="885845516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F1C26-62A4-4E6D-9574-400ACFDA426D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B57B-B46E-4626-918A-547EEC9FF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9B7-F15B-405B-8705-5696AF3F75E0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929-8320-4864-812F-B1B39FB53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55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9B7-F15B-405B-8705-5696AF3F75E0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929-8320-4864-812F-B1B39FB53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80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9B7-F15B-405B-8705-5696AF3F75E0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929-8320-4864-812F-B1B39FB53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66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9B7-F15B-405B-8705-5696AF3F75E0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929-8320-4864-812F-B1B39FB53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31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9B7-F15B-405B-8705-5696AF3F75E0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929-8320-4864-812F-B1B39FB53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94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9B7-F15B-405B-8705-5696AF3F75E0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929-8320-4864-812F-B1B39FB53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36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9B7-F15B-405B-8705-5696AF3F75E0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929-8320-4864-812F-B1B39FB53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03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9B7-F15B-405B-8705-5696AF3F75E0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929-8320-4864-812F-B1B39FB53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87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9B7-F15B-405B-8705-5696AF3F75E0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929-8320-4864-812F-B1B39FB53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94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9B7-F15B-405B-8705-5696AF3F75E0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929-8320-4864-812F-B1B39FB53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46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99B7-F15B-405B-8705-5696AF3F75E0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6929-8320-4864-812F-B1B39FB53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19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D99B7-F15B-405B-8705-5696AF3F75E0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66929-8320-4864-812F-B1B39FB53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24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381001" y="2593460"/>
            <a:ext cx="4251412" cy="2868545"/>
            <a:chOff x="29689" y="2460423"/>
            <a:chExt cx="3827607" cy="2601697"/>
          </a:xfrm>
        </p:grpSpPr>
        <p:pic>
          <p:nvPicPr>
            <p:cNvPr id="80" name="Picture 79"/>
            <p:cNvPicPr>
              <a:picLocks noChangeAspect="1"/>
            </p:cNvPicPr>
            <p:nvPr/>
          </p:nvPicPr>
          <p:blipFill rotWithShape="1">
            <a:blip r:embed="rId2"/>
            <a:srcRect l="2785" r="-1"/>
            <a:stretch/>
          </p:blipFill>
          <p:spPr>
            <a:xfrm>
              <a:off x="29689" y="2460423"/>
              <a:ext cx="3827607" cy="2601697"/>
            </a:xfrm>
            <a:prstGeom prst="rect">
              <a:avLst/>
            </a:prstGeom>
          </p:spPr>
        </p:pic>
        <p:sp>
          <p:nvSpPr>
            <p:cNvPr id="81" name="Rectangle 80"/>
            <p:cNvSpPr/>
            <p:nvPr/>
          </p:nvSpPr>
          <p:spPr>
            <a:xfrm>
              <a:off x="122222" y="4532108"/>
              <a:ext cx="879659" cy="20337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GB" sz="857" b="1" dirty="0"/>
                <a:t>@ABC_LD</a:t>
              </a:r>
            </a:p>
          </p:txBody>
        </p:sp>
      </p:grp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81000" y="117078"/>
            <a:ext cx="9144000" cy="353381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GB" sz="2100" dirty="0" err="1" smtClean="0">
                <a:solidFill>
                  <a:schemeClr val="bg1"/>
                </a:solidFill>
                <a:latin typeface="+mn-lt"/>
              </a:rPr>
              <a:t>Gweithdy</a:t>
            </a:r>
            <a:r>
              <a:rPr lang="en-GB" sz="21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2100" dirty="0" err="1" smtClean="0">
                <a:solidFill>
                  <a:schemeClr val="bg1"/>
                </a:solidFill>
                <a:latin typeface="+mn-lt"/>
              </a:rPr>
              <a:t>Dylunio</a:t>
            </a:r>
            <a:r>
              <a:rPr lang="en-GB" sz="21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2100" dirty="0" err="1">
                <a:solidFill>
                  <a:schemeClr val="bg1"/>
                </a:solidFill>
                <a:latin typeface="+mn-lt"/>
              </a:rPr>
              <a:t>D</a:t>
            </a:r>
            <a:r>
              <a:rPr lang="en-GB" sz="2100" dirty="0" err="1" smtClean="0">
                <a:solidFill>
                  <a:schemeClr val="bg1"/>
                </a:solidFill>
                <a:latin typeface="+mn-lt"/>
              </a:rPr>
              <a:t>ysgu</a:t>
            </a:r>
            <a:r>
              <a:rPr lang="en-GB" sz="2100" dirty="0" smtClean="0">
                <a:solidFill>
                  <a:schemeClr val="bg1"/>
                </a:solidFill>
                <a:latin typeface="+mn-lt"/>
              </a:rPr>
              <a:t> ABC</a:t>
            </a:r>
            <a:endParaRPr lang="en-GB" sz="2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2" y="6634557"/>
            <a:ext cx="9144001" cy="182420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GB" sz="900" dirty="0">
                <a:solidFill>
                  <a:schemeClr val="bg1"/>
                </a:solidFill>
              </a:rPr>
              <a:t>Learning types, Diana </a:t>
            </a:r>
            <a:r>
              <a:rPr lang="en-GB" sz="900" dirty="0" err="1">
                <a:solidFill>
                  <a:schemeClr val="bg1"/>
                </a:solidFill>
              </a:rPr>
              <a:t>Laurillard</a:t>
            </a:r>
            <a:r>
              <a:rPr lang="en-GB" sz="900" dirty="0">
                <a:solidFill>
                  <a:schemeClr val="bg1"/>
                </a:solidFill>
              </a:rPr>
              <a:t>, </a:t>
            </a:r>
            <a:r>
              <a:rPr lang="en-GB" sz="900" dirty="0" err="1">
                <a:solidFill>
                  <a:schemeClr val="bg1"/>
                </a:solidFill>
              </a:rPr>
              <a:t>IoE</a:t>
            </a:r>
            <a:r>
              <a:rPr lang="en-GB" sz="900" dirty="0">
                <a:solidFill>
                  <a:schemeClr val="bg1"/>
                </a:solidFill>
              </a:rPr>
              <a:t> 2012 | Connected Curriculum, Dilly Fung, CALT, 2014 | ABC curriculum design workshop and resources, Clive Yung and </a:t>
            </a:r>
            <a:r>
              <a:rPr lang="en-GB" sz="900" dirty="0" err="1">
                <a:solidFill>
                  <a:schemeClr val="bg1"/>
                </a:solidFill>
              </a:rPr>
              <a:t>Natasa</a:t>
            </a:r>
            <a:r>
              <a:rPr lang="en-GB" sz="900" dirty="0">
                <a:solidFill>
                  <a:schemeClr val="bg1"/>
                </a:solidFill>
              </a:rPr>
              <a:t> Perovic, ELE, 2015  | UCL</a:t>
            </a: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402476" y="565470"/>
            <a:ext cx="2167103" cy="104489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 err="1" smtClean="0"/>
              <a:t>Rhaglen</a:t>
            </a:r>
            <a:r>
              <a:rPr lang="en-GB" sz="1050" dirty="0" smtClean="0"/>
              <a:t>: </a:t>
            </a:r>
          </a:p>
          <a:p>
            <a:pPr algn="l"/>
            <a:r>
              <a:rPr lang="en-GB" sz="1050" dirty="0" err="1" smtClean="0"/>
              <a:t>Enw'r</a:t>
            </a:r>
            <a:r>
              <a:rPr lang="en-GB" sz="1050" dirty="0" smtClean="0"/>
              <a:t> </a:t>
            </a:r>
            <a:r>
              <a:rPr lang="en-GB" sz="1050" dirty="0" err="1" smtClean="0"/>
              <a:t>modiwl</a:t>
            </a:r>
            <a:r>
              <a:rPr lang="en-GB" sz="1050" dirty="0" smtClean="0"/>
              <a:t>: </a:t>
            </a:r>
          </a:p>
          <a:p>
            <a:pPr algn="l"/>
            <a:r>
              <a:rPr lang="en-GB" sz="1050" dirty="0" err="1" smtClean="0"/>
              <a:t>Adolygiad</a:t>
            </a:r>
            <a:r>
              <a:rPr lang="en-GB" sz="1050" dirty="0" smtClean="0"/>
              <a:t> </a:t>
            </a:r>
            <a:r>
              <a:rPr lang="en-GB" sz="1050" dirty="0" err="1"/>
              <a:t>modiwl</a:t>
            </a:r>
            <a:r>
              <a:rPr lang="en-GB" sz="1050" dirty="0"/>
              <a:t> / </a:t>
            </a:r>
            <a:r>
              <a:rPr lang="en-GB" sz="1050" dirty="0" err="1"/>
              <a:t>modiwl</a:t>
            </a:r>
            <a:r>
              <a:rPr lang="en-GB" sz="1050" dirty="0"/>
              <a:t> </a:t>
            </a:r>
            <a:r>
              <a:rPr lang="en-GB" sz="1050" dirty="0" err="1" smtClean="0"/>
              <a:t>newydd</a:t>
            </a:r>
            <a:r>
              <a:rPr lang="en-GB" sz="1050" dirty="0" smtClean="0"/>
              <a:t>:</a:t>
            </a:r>
          </a:p>
          <a:p>
            <a:pPr algn="l"/>
            <a:r>
              <a:rPr lang="en-GB" sz="1050" dirty="0" smtClean="0"/>
              <a:t>Staff y </a:t>
            </a:r>
            <a:r>
              <a:rPr lang="en-GB" sz="1050" dirty="0" err="1" smtClean="0"/>
              <a:t>modiwl</a:t>
            </a:r>
            <a:r>
              <a:rPr lang="en-GB" sz="1050" dirty="0" smtClean="0"/>
              <a:t>: </a:t>
            </a:r>
          </a:p>
          <a:p>
            <a:pPr algn="l"/>
            <a:endParaRPr lang="en-GB" sz="1050" dirty="0"/>
          </a:p>
          <a:p>
            <a:pPr algn="l"/>
            <a:r>
              <a:rPr lang="en-GB" sz="1050" dirty="0" err="1" smtClean="0"/>
              <a:t>Dyddiad</a:t>
            </a:r>
            <a:r>
              <a:rPr lang="en-GB" sz="1050" dirty="0" smtClean="0"/>
              <a:t> y </a:t>
            </a:r>
            <a:r>
              <a:rPr lang="en-GB" sz="1050" dirty="0" err="1" smtClean="0"/>
              <a:t>gweithdy</a:t>
            </a:r>
            <a:r>
              <a:rPr lang="en-GB" sz="1050" dirty="0" smtClean="0"/>
              <a:t>:</a:t>
            </a:r>
            <a:endParaRPr lang="en-GB" sz="1050" dirty="0"/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442315" y="2336279"/>
            <a:ext cx="3908708" cy="290209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>
            <a:no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 err="1"/>
              <a:t>Crynodeb</a:t>
            </a:r>
            <a:r>
              <a:rPr lang="en-GB" sz="1200" dirty="0"/>
              <a:t> </a:t>
            </a:r>
            <a:r>
              <a:rPr lang="en-GB" sz="1200" dirty="0" err="1"/>
              <a:t>o'r</a:t>
            </a:r>
            <a:r>
              <a:rPr lang="en-GB" sz="1200" dirty="0"/>
              <a:t> </a:t>
            </a:r>
            <a:r>
              <a:rPr lang="en-GB" sz="1200" dirty="0" err="1"/>
              <a:t>modiwl</a:t>
            </a:r>
            <a:r>
              <a:rPr lang="en-GB" sz="1200" dirty="0"/>
              <a:t> </a:t>
            </a:r>
            <a:r>
              <a:rPr lang="en-GB" sz="1200" dirty="0" smtClean="0"/>
              <a:t>(</a:t>
            </a:r>
            <a:r>
              <a:rPr lang="en-GB" sz="1200" dirty="0" err="1" smtClean="0"/>
              <a:t>disgrifiad</a:t>
            </a:r>
            <a:r>
              <a:rPr lang="en-GB" sz="1200" dirty="0" smtClean="0"/>
              <a:t> </a:t>
            </a:r>
            <a:r>
              <a:rPr lang="en-GB" sz="1200" dirty="0" err="1"/>
              <a:t>maint</a:t>
            </a:r>
            <a:r>
              <a:rPr lang="en-GB" sz="1200" dirty="0"/>
              <a:t> </a:t>
            </a:r>
            <a:r>
              <a:rPr lang="en-GB" sz="1200" dirty="0" err="1" smtClean="0"/>
              <a:t>trydar</a:t>
            </a:r>
            <a:r>
              <a:rPr lang="en-GB" sz="1200" dirty="0" smtClean="0"/>
              <a:t> </a:t>
            </a:r>
            <a:r>
              <a:rPr lang="en-GB" sz="1200" dirty="0" err="1" smtClean="0"/>
              <a:t>o’ch</a:t>
            </a:r>
            <a:r>
              <a:rPr lang="en-GB" sz="1200" dirty="0" smtClean="0"/>
              <a:t> </a:t>
            </a:r>
            <a:r>
              <a:rPr lang="en-GB" sz="1200" dirty="0" err="1"/>
              <a:t>modiwl</a:t>
            </a:r>
            <a:r>
              <a:rPr lang="en-GB" sz="1200" dirty="0"/>
              <a:t>):</a:t>
            </a:r>
          </a:p>
          <a:p>
            <a:pPr algn="l"/>
            <a:endParaRPr lang="en-GB" sz="1200" dirty="0"/>
          </a:p>
          <a:p>
            <a:pPr algn="l"/>
            <a:endParaRPr lang="en-GB" sz="1200" dirty="0"/>
          </a:p>
          <a:p>
            <a:pPr algn="l"/>
            <a:endParaRPr lang="en-GB" sz="1200" dirty="0"/>
          </a:p>
          <a:p>
            <a:pPr algn="l"/>
            <a:r>
              <a:rPr lang="en-GB" sz="1200" dirty="0"/>
              <a:t>				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582" y="918890"/>
            <a:ext cx="2610257" cy="300323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4632413" y="4809107"/>
            <a:ext cx="5067172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25" dirty="0" err="1"/>
              <a:t>Sut</a:t>
            </a:r>
            <a:r>
              <a:rPr lang="en-GB" sz="825" dirty="0"/>
              <a:t> </a:t>
            </a:r>
            <a:r>
              <a:rPr lang="en-GB" sz="825" dirty="0" err="1"/>
              <a:t>ydych</a:t>
            </a:r>
            <a:r>
              <a:rPr lang="en-GB" sz="825" dirty="0"/>
              <a:t> </a:t>
            </a:r>
            <a:r>
              <a:rPr lang="en-GB" sz="825" dirty="0" err="1"/>
              <a:t>chi'n</a:t>
            </a:r>
            <a:r>
              <a:rPr lang="en-GB" sz="825" dirty="0"/>
              <a:t> </a:t>
            </a:r>
            <a:r>
              <a:rPr lang="en-GB" sz="825" dirty="0" err="1"/>
              <a:t>rhagweld</a:t>
            </a:r>
            <a:r>
              <a:rPr lang="en-GB" sz="825" dirty="0"/>
              <a:t> y </a:t>
            </a:r>
            <a:r>
              <a:rPr lang="en-GB" sz="825" dirty="0" err="1"/>
              <a:t>bydd</a:t>
            </a:r>
            <a:r>
              <a:rPr lang="en-GB" sz="825" dirty="0"/>
              <a:t> </a:t>
            </a:r>
            <a:r>
              <a:rPr lang="en-GB" sz="825" dirty="0" err="1"/>
              <a:t>eich</a:t>
            </a:r>
            <a:r>
              <a:rPr lang="en-GB" sz="825" dirty="0"/>
              <a:t> </a:t>
            </a:r>
            <a:r>
              <a:rPr lang="en-GB" sz="825" dirty="0" err="1"/>
              <a:t>modiwl</a:t>
            </a:r>
            <a:r>
              <a:rPr lang="en-GB" sz="825" dirty="0"/>
              <a:t> </a:t>
            </a:r>
            <a:r>
              <a:rPr lang="en-GB" sz="825" dirty="0" err="1"/>
              <a:t>yn</a:t>
            </a:r>
            <a:r>
              <a:rPr lang="en-GB" sz="825" dirty="0"/>
              <a:t> </a:t>
            </a:r>
            <a:r>
              <a:rPr lang="en-GB" sz="825" dirty="0" err="1"/>
              <a:t>edrych</a:t>
            </a:r>
            <a:r>
              <a:rPr lang="en-GB" sz="825" dirty="0"/>
              <a:t> </a:t>
            </a:r>
            <a:r>
              <a:rPr lang="en-GB" sz="825" dirty="0" err="1"/>
              <a:t>ar</a:t>
            </a:r>
            <a:r>
              <a:rPr lang="en-GB" sz="825" dirty="0"/>
              <a:t> y </a:t>
            </a:r>
            <a:r>
              <a:rPr lang="en-GB" sz="825" dirty="0" err="1"/>
              <a:t>graff</a:t>
            </a:r>
            <a:r>
              <a:rPr lang="en-GB" sz="825" dirty="0"/>
              <a:t> </a:t>
            </a:r>
            <a:r>
              <a:rPr lang="en-GB" sz="825" dirty="0" err="1"/>
              <a:t>uchod</a:t>
            </a:r>
            <a:r>
              <a:rPr lang="en-GB" sz="825" dirty="0"/>
              <a:t>? (</a:t>
            </a:r>
            <a:r>
              <a:rPr lang="en-GB" sz="825" dirty="0" err="1"/>
              <a:t>mewn</a:t>
            </a:r>
            <a:r>
              <a:rPr lang="en-GB" sz="825" dirty="0"/>
              <a:t> </a:t>
            </a:r>
            <a:r>
              <a:rPr lang="en-GB" sz="825" dirty="0" err="1"/>
              <a:t>coch</a:t>
            </a:r>
            <a:r>
              <a:rPr lang="en-GB" sz="825" dirty="0"/>
              <a:t> - </a:t>
            </a:r>
            <a:r>
              <a:rPr lang="en-GB" sz="825" dirty="0" err="1"/>
              <a:t>ar</a:t>
            </a:r>
            <a:r>
              <a:rPr lang="en-GB" sz="825" dirty="0"/>
              <a:t> </a:t>
            </a:r>
            <a:r>
              <a:rPr lang="en-GB" sz="825" dirty="0" err="1"/>
              <a:t>ddechrau'r</a:t>
            </a:r>
            <a:r>
              <a:rPr lang="en-GB" sz="825" dirty="0"/>
              <a:t> </a:t>
            </a:r>
            <a:r>
              <a:rPr lang="en-GB" sz="825" dirty="0" err="1" smtClean="0"/>
              <a:t>gweithdy</a:t>
            </a:r>
            <a:r>
              <a:rPr lang="en-GB" sz="825" dirty="0" smtClean="0"/>
              <a:t>)</a:t>
            </a:r>
          </a:p>
          <a:p>
            <a:pPr algn="ctr"/>
            <a:r>
              <a:rPr lang="en-GB" sz="825" dirty="0" smtClean="0"/>
              <a:t>Graff </a:t>
            </a:r>
            <a:r>
              <a:rPr lang="en-GB" sz="825" dirty="0" err="1"/>
              <a:t>gweithgaredd</a:t>
            </a:r>
            <a:r>
              <a:rPr lang="en-GB" sz="825" dirty="0"/>
              <a:t> </a:t>
            </a:r>
            <a:r>
              <a:rPr lang="en-GB" sz="825" dirty="0" err="1"/>
              <a:t>eich</a:t>
            </a:r>
            <a:r>
              <a:rPr lang="en-GB" sz="825" dirty="0"/>
              <a:t> </a:t>
            </a:r>
            <a:r>
              <a:rPr lang="en-GB" sz="825" dirty="0" err="1"/>
              <a:t>modiwl</a:t>
            </a:r>
            <a:r>
              <a:rPr lang="en-GB" sz="825" dirty="0"/>
              <a:t> </a:t>
            </a:r>
            <a:r>
              <a:rPr lang="en-GB" sz="825" dirty="0" err="1"/>
              <a:t>ar</a:t>
            </a:r>
            <a:r>
              <a:rPr lang="en-GB" sz="825" dirty="0"/>
              <a:t> </a:t>
            </a:r>
            <a:r>
              <a:rPr lang="en-GB" sz="825" dirty="0" err="1"/>
              <a:t>ddiwedd</a:t>
            </a:r>
            <a:r>
              <a:rPr lang="en-GB" sz="825" dirty="0"/>
              <a:t> y </a:t>
            </a:r>
            <a:r>
              <a:rPr lang="en-GB" sz="825" dirty="0" err="1"/>
              <a:t>gweithdy</a:t>
            </a:r>
            <a:r>
              <a:rPr lang="en-GB" sz="825" dirty="0"/>
              <a:t> (</a:t>
            </a:r>
            <a:r>
              <a:rPr lang="en-GB" sz="825" dirty="0" err="1"/>
              <a:t>mewn</a:t>
            </a:r>
            <a:r>
              <a:rPr lang="en-GB" sz="825" dirty="0"/>
              <a:t> </a:t>
            </a:r>
            <a:r>
              <a:rPr lang="en-GB" sz="825" dirty="0" err="1"/>
              <a:t>glas</a:t>
            </a:r>
            <a:r>
              <a:rPr lang="en-GB" sz="825" dirty="0"/>
              <a:t>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18642" y="4412795"/>
            <a:ext cx="3402951" cy="31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29" b="1" dirty="0" err="1" smtClean="0"/>
              <a:t>Graffau</a:t>
            </a:r>
            <a:r>
              <a:rPr lang="en-GB" sz="1429" b="1" dirty="0" smtClean="0"/>
              <a:t> </a:t>
            </a:r>
            <a:r>
              <a:rPr lang="en-GB" sz="1429" b="1" dirty="0" err="1" smtClean="0"/>
              <a:t>mathau</a:t>
            </a:r>
            <a:r>
              <a:rPr lang="en-GB" sz="1429" b="1" dirty="0" smtClean="0"/>
              <a:t> </a:t>
            </a:r>
            <a:r>
              <a:rPr lang="en-GB" sz="1429" b="1" dirty="0"/>
              <a:t>o </a:t>
            </a:r>
            <a:r>
              <a:rPr lang="en-GB" sz="1429" b="1" dirty="0" err="1" smtClean="0"/>
              <a:t>weithgareddau</a:t>
            </a:r>
            <a:r>
              <a:rPr lang="en-GB" sz="1429" b="1" dirty="0" smtClean="0"/>
              <a:t> </a:t>
            </a:r>
            <a:r>
              <a:rPr lang="en-GB" sz="1429" b="1" dirty="0" err="1" smtClean="0"/>
              <a:t>dysgu</a:t>
            </a:r>
            <a:r>
              <a:rPr lang="en-GB" sz="1429" b="1" dirty="0" smtClean="0"/>
              <a:t> </a:t>
            </a:r>
            <a:endParaRPr lang="en-GB" sz="1429" b="1" dirty="0"/>
          </a:p>
        </p:txBody>
      </p:sp>
      <p:grpSp>
        <p:nvGrpSpPr>
          <p:cNvPr id="48" name="Group 47"/>
          <p:cNvGrpSpPr/>
          <p:nvPr/>
        </p:nvGrpSpPr>
        <p:grpSpPr>
          <a:xfrm>
            <a:off x="5925792" y="5581020"/>
            <a:ext cx="2161478" cy="207758"/>
            <a:chOff x="11516076" y="7285160"/>
            <a:chExt cx="3100162" cy="222441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11516076" y="7389296"/>
              <a:ext cx="3099061" cy="7084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763677">
              <a:off x="1404904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763677">
              <a:off x="13424903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763677">
              <a:off x="1279781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0763677">
              <a:off x="1217364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763677">
              <a:off x="13737974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763677">
              <a:off x="13113828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763677">
              <a:off x="12486745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0763677">
              <a:off x="14339452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763677">
              <a:off x="14616238" y="7285167"/>
              <a:ext cx="0" cy="208259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0851423">
              <a:off x="11524560" y="7285160"/>
              <a:ext cx="0" cy="22244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51423">
              <a:off x="11838887" y="7285160"/>
              <a:ext cx="0" cy="22244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51423">
              <a:off x="11517738" y="7285160"/>
              <a:ext cx="0" cy="2224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5308916" y="6171385"/>
            <a:ext cx="354931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25" dirty="0" err="1"/>
              <a:t>Ble</a:t>
            </a:r>
            <a:r>
              <a:rPr lang="en-GB" sz="825" dirty="0"/>
              <a:t> </a:t>
            </a:r>
            <a:r>
              <a:rPr lang="en-GB" sz="825" dirty="0" err="1"/>
              <a:t>ydych</a:t>
            </a:r>
            <a:r>
              <a:rPr lang="en-GB" sz="825" dirty="0"/>
              <a:t> chi am </a:t>
            </a:r>
            <a:r>
              <a:rPr lang="en-GB" sz="825" dirty="0" err="1"/>
              <a:t>fod</a:t>
            </a:r>
            <a:r>
              <a:rPr lang="en-GB" sz="825" dirty="0"/>
              <a:t> </a:t>
            </a:r>
            <a:r>
              <a:rPr lang="en-GB" sz="825" dirty="0" err="1"/>
              <a:t>ar</a:t>
            </a:r>
            <a:r>
              <a:rPr lang="en-GB" sz="825" dirty="0"/>
              <a:t> y </a:t>
            </a:r>
            <a:r>
              <a:rPr lang="en-GB" sz="825" dirty="0" err="1"/>
              <a:t>raddfa</a:t>
            </a:r>
            <a:r>
              <a:rPr lang="en-GB" sz="825" dirty="0"/>
              <a:t> (</a:t>
            </a:r>
            <a:r>
              <a:rPr lang="en-GB" sz="825" dirty="0" err="1"/>
              <a:t>mewn</a:t>
            </a:r>
            <a:r>
              <a:rPr lang="en-GB" sz="825" dirty="0"/>
              <a:t> </a:t>
            </a:r>
            <a:r>
              <a:rPr lang="en-GB" sz="825" dirty="0" err="1"/>
              <a:t>coch</a:t>
            </a:r>
            <a:r>
              <a:rPr lang="en-GB" sz="825" dirty="0" smtClean="0"/>
              <a:t>)</a:t>
            </a:r>
          </a:p>
          <a:p>
            <a:pPr algn="ctr"/>
            <a:r>
              <a:rPr lang="en-GB" sz="825" dirty="0" smtClean="0"/>
              <a:t>Beth </a:t>
            </a:r>
            <a:r>
              <a:rPr lang="en-GB" sz="825" dirty="0" err="1"/>
              <a:t>yw</a:t>
            </a:r>
            <a:r>
              <a:rPr lang="en-GB" sz="825" dirty="0"/>
              <a:t> </a:t>
            </a:r>
            <a:r>
              <a:rPr lang="en-GB" sz="825" dirty="0" err="1"/>
              <a:t>eich</a:t>
            </a:r>
            <a:r>
              <a:rPr lang="en-GB" sz="825" dirty="0"/>
              <a:t> </a:t>
            </a:r>
            <a:r>
              <a:rPr lang="en-GB" sz="825" dirty="0" err="1"/>
              <a:t>sefyllfa</a:t>
            </a:r>
            <a:r>
              <a:rPr lang="en-GB" sz="825" dirty="0"/>
              <a:t> </a:t>
            </a:r>
            <a:r>
              <a:rPr lang="en-GB" sz="825" dirty="0" err="1"/>
              <a:t>ar</a:t>
            </a:r>
            <a:r>
              <a:rPr lang="en-GB" sz="825" dirty="0"/>
              <a:t> </a:t>
            </a:r>
            <a:r>
              <a:rPr lang="en-GB" sz="825" dirty="0" err="1"/>
              <a:t>ddiwedd</a:t>
            </a:r>
            <a:r>
              <a:rPr lang="en-GB" sz="825" dirty="0"/>
              <a:t> y </a:t>
            </a:r>
            <a:r>
              <a:rPr lang="en-GB" sz="825" dirty="0" err="1"/>
              <a:t>gweithdy</a:t>
            </a:r>
            <a:r>
              <a:rPr lang="en-GB" sz="825" dirty="0"/>
              <a:t> (</a:t>
            </a:r>
            <a:r>
              <a:rPr lang="en-GB" sz="825" dirty="0" err="1"/>
              <a:t>mewn</a:t>
            </a:r>
            <a:r>
              <a:rPr lang="en-GB" sz="825" dirty="0"/>
              <a:t> </a:t>
            </a:r>
            <a:r>
              <a:rPr lang="en-GB" sz="825" dirty="0" err="1"/>
              <a:t>glas</a:t>
            </a:r>
            <a:r>
              <a:rPr lang="en-GB" sz="825" dirty="0"/>
              <a:t>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041613" y="5556078"/>
            <a:ext cx="933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err="1" smtClean="0"/>
              <a:t>Wyneb</a:t>
            </a:r>
            <a:r>
              <a:rPr lang="en-GB" sz="900" dirty="0" smtClean="0"/>
              <a:t> </a:t>
            </a:r>
            <a:r>
              <a:rPr lang="en-GB" sz="900" dirty="0" err="1" smtClean="0"/>
              <a:t>i</a:t>
            </a:r>
            <a:r>
              <a:rPr lang="en-GB" sz="900" dirty="0" smtClean="0"/>
              <a:t> </a:t>
            </a:r>
            <a:r>
              <a:rPr lang="en-GB" sz="900" dirty="0" err="1" smtClean="0"/>
              <a:t>wyneb</a:t>
            </a:r>
            <a:endParaRPr lang="en-GB" sz="900" dirty="0"/>
          </a:p>
        </p:txBody>
      </p:sp>
      <p:sp>
        <p:nvSpPr>
          <p:cNvPr id="64" name="TextBox 63"/>
          <p:cNvSpPr txBox="1"/>
          <p:nvPr/>
        </p:nvSpPr>
        <p:spPr>
          <a:xfrm>
            <a:off x="5294193" y="5593807"/>
            <a:ext cx="676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err="1" smtClean="0"/>
              <a:t>Ar</a:t>
            </a:r>
            <a:r>
              <a:rPr lang="en-GB" sz="900" dirty="0" smtClean="0"/>
              <a:t> </a:t>
            </a:r>
            <a:r>
              <a:rPr lang="en-GB" sz="900" dirty="0" err="1" smtClean="0"/>
              <a:t>lein</a:t>
            </a:r>
            <a:endParaRPr lang="en-GB" sz="900" dirty="0"/>
          </a:p>
        </p:txBody>
      </p:sp>
      <p:sp>
        <p:nvSpPr>
          <p:cNvPr id="65" name="TextBox 64"/>
          <p:cNvSpPr txBox="1"/>
          <p:nvPr/>
        </p:nvSpPr>
        <p:spPr>
          <a:xfrm>
            <a:off x="6558987" y="5859581"/>
            <a:ext cx="933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 smtClean="0"/>
              <a:t>Graff </a:t>
            </a:r>
            <a:r>
              <a:rPr lang="en-GB" sz="900" b="1" dirty="0" err="1" smtClean="0"/>
              <a:t>Cyfunol</a:t>
            </a:r>
            <a:endParaRPr lang="en-GB" sz="900" b="1" dirty="0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0199" y="5791582"/>
            <a:ext cx="844867" cy="77372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601" y="5768113"/>
            <a:ext cx="872349" cy="78378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771" y="5787321"/>
            <a:ext cx="930703" cy="822969"/>
          </a:xfrm>
          <a:prstGeom prst="rect">
            <a:avLst/>
          </a:prstGeom>
        </p:spPr>
      </p:pic>
      <p:sp>
        <p:nvSpPr>
          <p:cNvPr id="69" name="TextBox 68"/>
          <p:cNvSpPr txBox="1"/>
          <p:nvPr/>
        </p:nvSpPr>
        <p:spPr>
          <a:xfrm>
            <a:off x="6289047" y="575882"/>
            <a:ext cx="1183326" cy="307777"/>
          </a:xfrm>
          <a:prstGeom prst="rect">
            <a:avLst/>
          </a:prstGeom>
          <a:solidFill>
            <a:srgbClr val="A2F5E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Caffaeliad</a:t>
            </a:r>
            <a:endParaRPr lang="en-GB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6230980" y="3952015"/>
            <a:ext cx="1378276" cy="307777"/>
          </a:xfrm>
          <a:prstGeom prst="rect">
            <a:avLst/>
          </a:prstGeom>
          <a:solidFill>
            <a:srgbClr val="F8807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Ymchwiliad</a:t>
            </a:r>
            <a:endParaRPr lang="en-GB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4953000" y="1258154"/>
            <a:ext cx="1198158" cy="307777"/>
          </a:xfrm>
          <a:prstGeom prst="rect">
            <a:avLst/>
          </a:prstGeom>
          <a:solidFill>
            <a:srgbClr val="BDEA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Cynhyrchu</a:t>
            </a:r>
            <a:endParaRPr lang="en-GB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4953000" y="3231855"/>
            <a:ext cx="1155306" cy="307777"/>
          </a:xfrm>
          <a:prstGeom prst="rect">
            <a:avLst/>
          </a:prstGeom>
          <a:solidFill>
            <a:srgbClr val="BB98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Ymarfer</a:t>
            </a:r>
            <a:endParaRPr lang="en-GB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8016969" y="1258154"/>
            <a:ext cx="1346487" cy="307777"/>
          </a:xfrm>
          <a:prstGeom prst="rect">
            <a:avLst/>
          </a:prstGeom>
          <a:solidFill>
            <a:srgbClr val="FFD21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Cydweithio</a:t>
            </a:r>
            <a:endParaRPr lang="en-GB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8043154" y="3205412"/>
            <a:ext cx="1331213" cy="307777"/>
          </a:xfrm>
          <a:prstGeom prst="rect">
            <a:avLst/>
          </a:prstGeom>
          <a:solidFill>
            <a:srgbClr val="7AAE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Trafodaeth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1543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381001" y="2593460"/>
            <a:ext cx="4251412" cy="2868545"/>
            <a:chOff x="29689" y="2460423"/>
            <a:chExt cx="3827607" cy="2601697"/>
          </a:xfrm>
        </p:grpSpPr>
        <p:pic>
          <p:nvPicPr>
            <p:cNvPr id="80" name="Picture 79"/>
            <p:cNvPicPr>
              <a:picLocks noChangeAspect="1"/>
            </p:cNvPicPr>
            <p:nvPr/>
          </p:nvPicPr>
          <p:blipFill rotWithShape="1">
            <a:blip r:embed="rId2"/>
            <a:srcRect l="2785" r="-1"/>
            <a:stretch/>
          </p:blipFill>
          <p:spPr>
            <a:xfrm>
              <a:off x="29689" y="2460423"/>
              <a:ext cx="3827607" cy="2601697"/>
            </a:xfrm>
            <a:prstGeom prst="rect">
              <a:avLst/>
            </a:prstGeom>
          </p:spPr>
        </p:pic>
        <p:sp>
          <p:nvSpPr>
            <p:cNvPr id="81" name="Rectangle 80"/>
            <p:cNvSpPr/>
            <p:nvPr/>
          </p:nvSpPr>
          <p:spPr>
            <a:xfrm>
              <a:off x="122222" y="4532108"/>
              <a:ext cx="879659" cy="20337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GB" sz="857" b="1" dirty="0"/>
                <a:t>@ABC_LD</a:t>
              </a:r>
            </a:p>
          </p:txBody>
        </p:sp>
      </p:grp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81000" y="117078"/>
            <a:ext cx="9144000" cy="353381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GB" sz="2100" dirty="0">
                <a:solidFill>
                  <a:schemeClr val="bg1"/>
                </a:solidFill>
                <a:latin typeface="+mn-lt"/>
              </a:rPr>
              <a:t>Arena Blended Connected (ABC) learning design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2" y="6634557"/>
            <a:ext cx="9144001" cy="182420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GB" sz="900" dirty="0">
                <a:solidFill>
                  <a:schemeClr val="bg1"/>
                </a:solidFill>
              </a:rPr>
              <a:t>Learning types, Diana </a:t>
            </a:r>
            <a:r>
              <a:rPr lang="en-GB" sz="900" dirty="0" err="1">
                <a:solidFill>
                  <a:schemeClr val="bg1"/>
                </a:solidFill>
              </a:rPr>
              <a:t>Laurillard</a:t>
            </a:r>
            <a:r>
              <a:rPr lang="en-GB" sz="900" dirty="0">
                <a:solidFill>
                  <a:schemeClr val="bg1"/>
                </a:solidFill>
              </a:rPr>
              <a:t>, </a:t>
            </a:r>
            <a:r>
              <a:rPr lang="en-GB" sz="900" dirty="0" err="1">
                <a:solidFill>
                  <a:schemeClr val="bg1"/>
                </a:solidFill>
              </a:rPr>
              <a:t>IoE</a:t>
            </a:r>
            <a:r>
              <a:rPr lang="en-GB" sz="900" dirty="0">
                <a:solidFill>
                  <a:schemeClr val="bg1"/>
                </a:solidFill>
              </a:rPr>
              <a:t> 2012 | Connected Curriculum, Dilly Fung, CALT, 2014 | ABC curriculum design workshop and resources, Clive Yung and </a:t>
            </a:r>
            <a:r>
              <a:rPr lang="en-GB" sz="900" dirty="0" err="1">
                <a:solidFill>
                  <a:schemeClr val="bg1"/>
                </a:solidFill>
              </a:rPr>
              <a:t>Natasa</a:t>
            </a:r>
            <a:r>
              <a:rPr lang="en-GB" sz="900" dirty="0">
                <a:solidFill>
                  <a:schemeClr val="bg1"/>
                </a:solidFill>
              </a:rPr>
              <a:t> Perovic, ELE, 2015  | UCL</a:t>
            </a: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402477" y="565470"/>
            <a:ext cx="1960808" cy="104489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/>
              <a:t>Programme </a:t>
            </a:r>
          </a:p>
          <a:p>
            <a:pPr algn="l"/>
            <a:r>
              <a:rPr lang="en-GB" sz="1050" dirty="0"/>
              <a:t>Module name </a:t>
            </a:r>
          </a:p>
          <a:p>
            <a:pPr algn="l"/>
            <a:r>
              <a:rPr lang="en-GB" sz="1050" dirty="0"/>
              <a:t>new module / module review</a:t>
            </a:r>
          </a:p>
          <a:p>
            <a:pPr algn="l"/>
            <a:r>
              <a:rPr lang="en-GB" sz="1050" dirty="0"/>
              <a:t>Academics</a:t>
            </a:r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442315" y="2336279"/>
            <a:ext cx="3908708" cy="290209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>
            <a:no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/>
              <a:t>Module summary (tweet size description of your module): </a:t>
            </a:r>
          </a:p>
          <a:p>
            <a:pPr algn="l"/>
            <a:endParaRPr lang="en-GB" sz="1200" dirty="0"/>
          </a:p>
          <a:p>
            <a:pPr algn="l"/>
            <a:endParaRPr lang="en-GB" sz="1200" dirty="0"/>
          </a:p>
          <a:p>
            <a:pPr algn="l"/>
            <a:endParaRPr lang="en-GB" sz="1200" dirty="0"/>
          </a:p>
          <a:p>
            <a:pPr algn="l"/>
            <a:endParaRPr lang="en-GB" sz="1200" dirty="0"/>
          </a:p>
          <a:p>
            <a:pPr algn="l"/>
            <a:r>
              <a:rPr lang="en-GB" sz="1200" dirty="0"/>
              <a:t>				</a:t>
            </a: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402476" y="1638019"/>
            <a:ext cx="3835820" cy="5238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/>
              <a:t>ELE workshop facilitators </a:t>
            </a:r>
          </a:p>
          <a:p>
            <a:pPr algn="l"/>
            <a:r>
              <a:rPr lang="en-GB" sz="1050" dirty="0"/>
              <a:t>Workshop date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582" y="918890"/>
            <a:ext cx="2610257" cy="300323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4656883" y="4809107"/>
            <a:ext cx="482530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25" dirty="0"/>
              <a:t>How do you envisage your module will look on the graph above? (in red - at the beginning of the workshop)</a:t>
            </a:r>
          </a:p>
          <a:p>
            <a:pPr algn="ctr"/>
            <a:r>
              <a:rPr lang="en-GB" sz="825" dirty="0"/>
              <a:t>Your module activity graph at the end of the workshop (in blue)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455281" y="4446731"/>
            <a:ext cx="2850861" cy="31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29" b="1" dirty="0"/>
              <a:t>Learning types activities graph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5925792" y="5581020"/>
            <a:ext cx="2161478" cy="207758"/>
            <a:chOff x="11516076" y="7285160"/>
            <a:chExt cx="3100162" cy="222441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11516076" y="7389296"/>
              <a:ext cx="3099061" cy="7084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763677">
              <a:off x="1404904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763677">
              <a:off x="13424903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763677">
              <a:off x="1279781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0763677">
              <a:off x="1217364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763677">
              <a:off x="13737974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763677">
              <a:off x="13113828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763677">
              <a:off x="12486745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0763677">
              <a:off x="14339452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763677">
              <a:off x="14616238" y="7285167"/>
              <a:ext cx="0" cy="208259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0851423">
              <a:off x="11524560" y="7285160"/>
              <a:ext cx="0" cy="22244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51423">
              <a:off x="11838887" y="7285160"/>
              <a:ext cx="0" cy="22244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51423">
              <a:off x="11517738" y="7285160"/>
              <a:ext cx="0" cy="2224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5308916" y="6171385"/>
            <a:ext cx="354931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25" dirty="0"/>
              <a:t>Where do you want to be on the scale (in red)</a:t>
            </a:r>
          </a:p>
          <a:p>
            <a:pPr algn="ctr"/>
            <a:r>
              <a:rPr lang="en-GB" sz="825" dirty="0"/>
              <a:t>What is your position at the end of the workshop (in blue)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041613" y="5556078"/>
            <a:ext cx="933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face to face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294193" y="5593807"/>
            <a:ext cx="676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online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558987" y="5859581"/>
            <a:ext cx="933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Blended graph</a:t>
            </a: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0199" y="5791582"/>
            <a:ext cx="844867" cy="77372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601" y="5768113"/>
            <a:ext cx="872349" cy="78378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771" y="5787321"/>
            <a:ext cx="930703" cy="822969"/>
          </a:xfrm>
          <a:prstGeom prst="rect">
            <a:avLst/>
          </a:prstGeom>
        </p:spPr>
      </p:pic>
      <p:sp>
        <p:nvSpPr>
          <p:cNvPr id="69" name="TextBox 68"/>
          <p:cNvSpPr txBox="1"/>
          <p:nvPr/>
        </p:nvSpPr>
        <p:spPr>
          <a:xfrm>
            <a:off x="6289047" y="575882"/>
            <a:ext cx="1183326" cy="307777"/>
          </a:xfrm>
          <a:prstGeom prst="rect">
            <a:avLst/>
          </a:prstGeom>
          <a:solidFill>
            <a:srgbClr val="A2F5E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Acquisition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230980" y="3952015"/>
            <a:ext cx="1378276" cy="307777"/>
          </a:xfrm>
          <a:prstGeom prst="rect">
            <a:avLst/>
          </a:prstGeom>
          <a:solidFill>
            <a:srgbClr val="F8807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Investigation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53000" y="1258154"/>
            <a:ext cx="1198158" cy="307777"/>
          </a:xfrm>
          <a:prstGeom prst="rect">
            <a:avLst/>
          </a:prstGeom>
          <a:solidFill>
            <a:srgbClr val="BDEA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Production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953000" y="3231855"/>
            <a:ext cx="1155306" cy="307777"/>
          </a:xfrm>
          <a:prstGeom prst="rect">
            <a:avLst/>
          </a:prstGeom>
          <a:solidFill>
            <a:srgbClr val="BB98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Practice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016969" y="1258154"/>
            <a:ext cx="1346487" cy="307777"/>
          </a:xfrm>
          <a:prstGeom prst="rect">
            <a:avLst/>
          </a:prstGeom>
          <a:solidFill>
            <a:srgbClr val="FFD21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Collaboration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043154" y="3205412"/>
            <a:ext cx="1331213" cy="307777"/>
          </a:xfrm>
          <a:prstGeom prst="rect">
            <a:avLst/>
          </a:prstGeom>
          <a:solidFill>
            <a:srgbClr val="7AAE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12865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34705</TotalTime>
  <Words>302</Words>
  <Application>Microsoft Macintosh PowerPoint</Application>
  <PresentationFormat>A4 Paper (210x297 mm)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Gweithdy Dylunio Dysgu ABC</vt:lpstr>
      <vt:lpstr>Arena Blended Connected (ABC) learning design workshop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Crawford</dc:creator>
  <cp:lastModifiedBy>Dewi Parry</cp:lastModifiedBy>
  <cp:revision>4</cp:revision>
  <cp:lastPrinted>2018-05-29T07:52:50Z</cp:lastPrinted>
  <dcterms:created xsi:type="dcterms:W3CDTF">2018-03-23T10:55:08Z</dcterms:created>
  <dcterms:modified xsi:type="dcterms:W3CDTF">2018-06-05T13:26:31Z</dcterms:modified>
</cp:coreProperties>
</file>