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11" r:id="rId2"/>
    <p:sldId id="299" r:id="rId3"/>
    <p:sldId id="289" r:id="rId4"/>
    <p:sldId id="300" r:id="rId5"/>
    <p:sldId id="302" r:id="rId6"/>
    <p:sldId id="303" r:id="rId7"/>
    <p:sldId id="301" r:id="rId8"/>
    <p:sldId id="304" r:id="rId9"/>
    <p:sldId id="305" r:id="rId10"/>
    <p:sldId id="307" r:id="rId11"/>
    <p:sldId id="306" r:id="rId12"/>
    <p:sldId id="308" r:id="rId13"/>
  </p:sldIdLst>
  <p:sldSz cx="12801600" cy="9601200" type="A3"/>
  <p:notesSz cx="6805613" cy="9944100"/>
  <p:defaultTextStyle>
    <a:defPPr>
      <a:defRPr lang="en-US"/>
    </a:defPPr>
    <a:lvl1pPr marL="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41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284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2926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568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209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585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493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135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cu" initials="u" lastIdx="0" clrIdx="0">
    <p:extLst>
      <p:ext uri="{19B8F6BF-5375-455C-9EA6-DF929625EA0E}">
        <p15:presenceInfo xmlns:p15="http://schemas.microsoft.com/office/powerpoint/2012/main" userId="uc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F5ED"/>
    <a:srgbClr val="77EEF1"/>
    <a:srgbClr val="76DEF2"/>
    <a:srgbClr val="FED21A"/>
    <a:srgbClr val="7AAEEA"/>
    <a:srgbClr val="F8807F"/>
    <a:srgbClr val="FED1E3"/>
    <a:srgbClr val="BB98DC"/>
    <a:srgbClr val="BDEA75"/>
    <a:srgbClr val="7AA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868" autoAdjust="0"/>
  </p:normalViewPr>
  <p:slideViewPr>
    <p:cSldViewPr snapToGrid="0">
      <p:cViewPr varScale="1">
        <p:scale>
          <a:sx n="79" d="100"/>
          <a:sy n="79" d="100"/>
        </p:scale>
        <p:origin x="14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1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7556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493A4-3FDE-4DB3-8D4E-6231DF3D3DAA}" type="datetime7">
              <a:rPr lang="en-GB" smtClean="0"/>
              <a:t>Jan-17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6313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3A4F2-8174-4E30-845C-3D5251375C7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7907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09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0327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ED5FE-8356-43A7-BC78-D04F51E533A0}" type="datetime7">
              <a:rPr lang="en-GB" smtClean="0"/>
              <a:t>Jan-17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98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AC48-3D61-4A27-A98E-31E0F96E9529}" type="datetime7">
              <a:rPr lang="en-GB" smtClean="0"/>
              <a:t>Jan-17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04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75A8-82EB-4F78-B93C-4FB1EE185BD1}" type="datetime7">
              <a:rPr lang="en-GB" smtClean="0"/>
              <a:t>Jan-17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79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605D-EFA9-493D-AB70-E2CBEB4BBAFB}" type="datetime7">
              <a:rPr lang="en-GB" smtClean="0"/>
              <a:t>Jan-17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82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64FA-A71E-4B6E-B143-E98FDC2A2E9F}" type="datetime7">
              <a:rPr lang="en-GB" smtClean="0"/>
              <a:t>Jan-17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84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8F95-6370-457A-A538-56DD90CD66F4}" type="datetime7">
              <a:rPr lang="en-GB" smtClean="0"/>
              <a:t>Jan-17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42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0D79-90ED-46A9-A4E5-7407014A4B11}" type="datetime7">
              <a:rPr lang="en-GB" smtClean="0"/>
              <a:t>Jan-17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76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6FF9-4DBB-4444-90D6-F8C13AFD3E02}" type="datetime7">
              <a:rPr lang="en-GB" smtClean="0"/>
              <a:t>Jan-17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44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4947-7D14-4C7A-91B1-BE7EF24EC46B}" type="datetime7">
              <a:rPr lang="en-GB" smtClean="0"/>
              <a:t>Jan-17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47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F22B-3485-4AF1-8FCA-0E9C24AA54C2}" type="datetime7">
              <a:rPr lang="en-GB" smtClean="0"/>
              <a:t>Jan-17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39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8EA6-082B-440D-8C97-C1945CC7F5C7}" type="datetime7">
              <a:rPr lang="en-GB" smtClean="0"/>
              <a:t>Jan-17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6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CC63D-2319-4114-83DF-C8AC13622500}" type="datetime7">
              <a:rPr lang="en-GB" smtClean="0"/>
              <a:t>Jan-17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02FF6-C3CA-4071-A46A-383B9E73E6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70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3153" y="130318"/>
            <a:ext cx="1205133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Tipologia</a:t>
            </a:r>
            <a:r>
              <a:rPr lang="en-GB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GB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apprendimento</a:t>
            </a:r>
            <a:r>
              <a:rPr lang="en-GB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it-IT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Acquisizione</a:t>
            </a:r>
          </a:p>
        </p:txBody>
      </p:sp>
      <p:pic>
        <p:nvPicPr>
          <p:cNvPr id="7" name="Picture 6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9497" y="8917117"/>
            <a:ext cx="15410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74965" y="3093040"/>
            <a:ext cx="1118507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Apprendimento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attraverso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l’acquisizione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è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quello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gli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studenti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fanno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quando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seguono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una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lezione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aula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 da un podcast,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leggono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un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libro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contenuti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un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sito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web,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guardano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delle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demo o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video.</a:t>
            </a:r>
            <a:endParaRPr lang="en-GB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46"/>
          <p:cNvSpPr txBox="1"/>
          <p:nvPr/>
        </p:nvSpPr>
        <p:spPr>
          <a:xfrm>
            <a:off x="0" y="9244202"/>
            <a:ext cx="5498592" cy="230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98" i="1" dirty="0" smtClean="0"/>
              <a:t>Produced by Digital Education UCL, translated by Manuela Milani e Iris </a:t>
            </a:r>
            <a:r>
              <a:rPr lang="en-GB" sz="898" i="1" dirty="0" err="1" smtClean="0"/>
              <a:t>Pinelli</a:t>
            </a:r>
            <a:r>
              <a:rPr lang="en-GB" sz="898" i="1" dirty="0" smtClean="0"/>
              <a:t>, </a:t>
            </a:r>
            <a:r>
              <a:rPr lang="en-GB" sz="898" i="1" dirty="0" err="1" smtClean="0"/>
              <a:t>Università</a:t>
            </a:r>
            <a:r>
              <a:rPr lang="en-GB" sz="898" i="1" dirty="0" smtClean="0"/>
              <a:t> </a:t>
            </a:r>
            <a:r>
              <a:rPr lang="en-GB" sz="898" i="1" dirty="0" err="1" smtClean="0"/>
              <a:t>degli</a:t>
            </a:r>
            <a:r>
              <a:rPr lang="en-GB" sz="898" i="1" dirty="0" smtClean="0"/>
              <a:t> </a:t>
            </a:r>
            <a:r>
              <a:rPr lang="en-GB" sz="898" i="1" dirty="0" err="1" smtClean="0"/>
              <a:t>Studi</a:t>
            </a:r>
            <a:r>
              <a:rPr lang="en-GB" sz="898" i="1" dirty="0" smtClean="0"/>
              <a:t> di Milano</a:t>
            </a:r>
            <a:endParaRPr lang="en-GB" sz="898" i="1" dirty="0"/>
          </a:p>
        </p:txBody>
      </p:sp>
    </p:spTree>
    <p:extLst>
      <p:ext uri="{BB962C8B-B14F-4D97-AF65-F5344CB8AC3E}">
        <p14:creationId xmlns:p14="http://schemas.microsoft.com/office/powerpoint/2010/main" val="1530897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E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13" y="130318"/>
            <a:ext cx="1205133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Tipologia</a:t>
            </a:r>
            <a:r>
              <a:rPr lang="en-GB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GB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apprendimento</a:t>
            </a:r>
            <a:r>
              <a:rPr lang="en-GB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GB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Produzione</a:t>
            </a:r>
            <a:endParaRPr lang="en-GB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Picture 9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9497" y="8917117"/>
            <a:ext cx="15410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74965" y="3298284"/>
            <a:ext cx="1151703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L’apprendimento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attraverso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la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produzione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è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modo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con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quale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docente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motiva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lo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studente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consolidare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quanto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appreso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definendo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l’articolazione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propri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schemi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concettuali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ctr"/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 di come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tradurli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nella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pratica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GB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Box 46"/>
          <p:cNvSpPr txBox="1"/>
          <p:nvPr/>
        </p:nvSpPr>
        <p:spPr>
          <a:xfrm>
            <a:off x="0" y="9244202"/>
            <a:ext cx="5498592" cy="230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98" i="1" dirty="0" smtClean="0"/>
              <a:t>Produced by Digital Education UCL, translated by Manuela Milani e Iris </a:t>
            </a:r>
            <a:r>
              <a:rPr lang="en-GB" sz="898" i="1" dirty="0" err="1" smtClean="0"/>
              <a:t>Pinelli</a:t>
            </a:r>
            <a:r>
              <a:rPr lang="en-GB" sz="898" i="1" dirty="0" smtClean="0"/>
              <a:t>, </a:t>
            </a:r>
            <a:r>
              <a:rPr lang="en-GB" sz="898" i="1" dirty="0" err="1" smtClean="0"/>
              <a:t>Università</a:t>
            </a:r>
            <a:r>
              <a:rPr lang="en-GB" sz="898" i="1" dirty="0" smtClean="0"/>
              <a:t> </a:t>
            </a:r>
            <a:r>
              <a:rPr lang="en-GB" sz="898" i="1" dirty="0" err="1" smtClean="0"/>
              <a:t>degli</a:t>
            </a:r>
            <a:r>
              <a:rPr lang="en-GB" sz="898" i="1" dirty="0" smtClean="0"/>
              <a:t> </a:t>
            </a:r>
            <a:r>
              <a:rPr lang="en-GB" sz="898" i="1" dirty="0" err="1" smtClean="0"/>
              <a:t>Studi</a:t>
            </a:r>
            <a:r>
              <a:rPr lang="en-GB" sz="898" i="1" dirty="0" smtClean="0"/>
              <a:t> di Milano</a:t>
            </a:r>
            <a:endParaRPr lang="en-GB" sz="898" i="1" dirty="0"/>
          </a:p>
        </p:txBody>
      </p:sp>
    </p:spTree>
    <p:extLst>
      <p:ext uri="{BB962C8B-B14F-4D97-AF65-F5344CB8AC3E}">
        <p14:creationId xmlns:p14="http://schemas.microsoft.com/office/powerpoint/2010/main" val="4129051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98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10618" y="871183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Reading books, papers;</a:t>
            </a:r>
            <a:endParaRPr lang="en-GB" sz="2800" dirty="0"/>
          </a:p>
        </p:txBody>
      </p:sp>
      <p:sp>
        <p:nvSpPr>
          <p:cNvPr id="31" name="Rectangle 30"/>
          <p:cNvSpPr/>
          <p:nvPr/>
        </p:nvSpPr>
        <p:spPr>
          <a:xfrm>
            <a:off x="6474191" y="878014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42913" y="130318"/>
            <a:ext cx="12051332" cy="707886"/>
          </a:xfrm>
          <a:prstGeom prst="rect">
            <a:avLst/>
          </a:prstGeom>
          <a:solidFill>
            <a:srgbClr val="BB98DC"/>
          </a:solidFill>
        </p:spPr>
        <p:txBody>
          <a:bodyPr wrap="square">
            <a:spAutoFit/>
          </a:bodyPr>
          <a:lstStyle/>
          <a:p>
            <a:pPr algn="ctr"/>
            <a:r>
              <a:rPr lang="en-GB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Tipologia</a:t>
            </a:r>
            <a:r>
              <a:rPr lang="en-GB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GB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apprendimento</a:t>
            </a:r>
            <a:r>
              <a:rPr lang="en-GB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GB" sz="4000" b="1" dirty="0" err="1" smtClean="0"/>
              <a:t>Practica</a:t>
            </a:r>
            <a:endParaRPr lang="en-GB" sz="4000" dirty="0"/>
          </a:p>
        </p:txBody>
      </p:sp>
      <p:sp>
        <p:nvSpPr>
          <p:cNvPr id="104" name="Rectangle 103"/>
          <p:cNvSpPr/>
          <p:nvPr/>
        </p:nvSpPr>
        <p:spPr>
          <a:xfrm>
            <a:off x="132669" y="938418"/>
            <a:ext cx="6235910" cy="523220"/>
          </a:xfrm>
          <a:prstGeom prst="rect">
            <a:avLst/>
          </a:prstGeom>
          <a:solidFill>
            <a:srgbClr val="BB98DC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Metodi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convenzionali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425553" y="938418"/>
            <a:ext cx="6235910" cy="523220"/>
          </a:xfrm>
          <a:prstGeom prst="rect">
            <a:avLst/>
          </a:prstGeom>
          <a:solidFill>
            <a:srgbClr val="BB98DC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/>
              <a:t>Soluzioni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digitali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6910552" y="1527628"/>
            <a:ext cx="57585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Utilizzare </a:t>
            </a:r>
            <a:r>
              <a:rPr lang="en-GB" sz="2800" dirty="0" err="1" smtClean="0"/>
              <a:t>modelli</a:t>
            </a:r>
            <a:r>
              <a:rPr lang="en-GB" sz="2800" dirty="0" smtClean="0"/>
              <a:t> e </a:t>
            </a:r>
            <a:r>
              <a:rPr lang="en-GB" sz="2800" dirty="0" err="1" smtClean="0"/>
              <a:t>griglie</a:t>
            </a:r>
            <a:r>
              <a:rPr lang="en-GB" sz="2800" dirty="0" smtClean="0">
                <a:solidFill>
                  <a:srgbClr val="FF0000"/>
                </a:solidFill>
              </a:rPr>
              <a:t>?</a:t>
            </a:r>
            <a:endParaRPr lang="en-GB" sz="28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 smtClean="0"/>
              <a:t>Simulazioni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 smtClean="0"/>
              <a:t>Micromondi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 smtClean="0"/>
              <a:t>Laboratori</a:t>
            </a:r>
            <a:r>
              <a:rPr lang="en-GB" sz="2800" dirty="0" smtClean="0"/>
              <a:t> e </a:t>
            </a:r>
            <a:r>
              <a:rPr lang="en-GB" sz="2800" dirty="0" err="1" smtClean="0"/>
              <a:t>uscite</a:t>
            </a:r>
            <a:r>
              <a:rPr lang="en-GB" sz="2800" dirty="0" smtClean="0"/>
              <a:t> </a:t>
            </a:r>
            <a:r>
              <a:rPr lang="en-GB" sz="2800" dirty="0" err="1" smtClean="0"/>
              <a:t>didattiche</a:t>
            </a:r>
            <a:r>
              <a:rPr lang="en-GB" sz="2800" dirty="0" smtClean="0"/>
              <a:t> </a:t>
            </a:r>
            <a:r>
              <a:rPr lang="en-GB" sz="2800" dirty="0" err="1" smtClean="0"/>
              <a:t>virtuali</a:t>
            </a:r>
            <a:r>
              <a:rPr lang="en-GB" sz="2800" dirty="0" smtClean="0"/>
              <a:t> 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 smtClean="0"/>
              <a:t>Giochi</a:t>
            </a:r>
            <a:r>
              <a:rPr lang="en-GB" sz="2800" dirty="0" smtClean="0"/>
              <a:t> di </a:t>
            </a:r>
            <a:r>
              <a:rPr lang="en-GB" sz="2800" dirty="0" err="1" smtClean="0"/>
              <a:t>ruolo</a:t>
            </a:r>
            <a:r>
              <a:rPr lang="en-GB" sz="2800" dirty="0" smtClean="0"/>
              <a:t> online</a:t>
            </a:r>
            <a:endParaRPr lang="en-GB" sz="2800" dirty="0"/>
          </a:p>
        </p:txBody>
      </p:sp>
      <p:sp>
        <p:nvSpPr>
          <p:cNvPr id="21" name="Rectangle 20"/>
          <p:cNvSpPr/>
          <p:nvPr/>
        </p:nvSpPr>
        <p:spPr>
          <a:xfrm>
            <a:off x="222208" y="1781724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2208" y="2366280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2208" y="2943507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2208" y="3520457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3281" y="1568305"/>
            <a:ext cx="4117794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 smtClean="0"/>
              <a:t>Esercitazioni</a:t>
            </a:r>
            <a:r>
              <a:rPr lang="en-GB" sz="2800" dirty="0" smtClean="0"/>
              <a:t> </a:t>
            </a:r>
            <a:r>
              <a:rPr lang="en-GB" sz="2800" dirty="0" err="1" smtClean="0"/>
              <a:t>pratiche</a:t>
            </a:r>
            <a:r>
              <a:rPr lang="en-GB" sz="2800" dirty="0" smtClean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 smtClean="0"/>
              <a:t>Progetti</a:t>
            </a:r>
            <a:r>
              <a:rPr lang="en-GB" sz="2800" dirty="0" smtClean="0"/>
              <a:t> </a:t>
            </a:r>
            <a:r>
              <a:rPr lang="en-GB" sz="2800" dirty="0" err="1" smtClean="0"/>
              <a:t>basati</a:t>
            </a:r>
            <a:r>
              <a:rPr lang="en-GB" sz="2800" dirty="0" smtClean="0"/>
              <a:t> </a:t>
            </a:r>
            <a:r>
              <a:rPr lang="en-GB" sz="2800" dirty="0" err="1" smtClean="0"/>
              <a:t>sulla</a:t>
            </a:r>
            <a:r>
              <a:rPr lang="en-GB" sz="2800" dirty="0" smtClean="0"/>
              <a:t> </a:t>
            </a:r>
            <a:r>
              <a:rPr lang="en-GB" sz="2800" dirty="0" err="1" smtClean="0"/>
              <a:t>pratica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 </a:t>
            </a:r>
            <a:r>
              <a:rPr lang="en-GB" sz="2800" dirty="0" err="1"/>
              <a:t>L</a:t>
            </a:r>
            <a:r>
              <a:rPr lang="en-GB" sz="2800" dirty="0" err="1" smtClean="0"/>
              <a:t>aboratori</a:t>
            </a:r>
            <a:endParaRPr lang="en-GB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 smtClean="0"/>
              <a:t>Uscite</a:t>
            </a:r>
            <a:r>
              <a:rPr lang="en-GB" sz="2800" dirty="0" smtClean="0"/>
              <a:t> </a:t>
            </a:r>
            <a:r>
              <a:rPr lang="en-GB" sz="2800" dirty="0" err="1" smtClean="0"/>
              <a:t>didattiche</a:t>
            </a:r>
            <a:endParaRPr lang="en-GB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 smtClean="0"/>
              <a:t>Giochi</a:t>
            </a:r>
            <a:r>
              <a:rPr lang="en-GB" sz="2800" dirty="0" smtClean="0"/>
              <a:t> di </a:t>
            </a:r>
            <a:r>
              <a:rPr lang="en-GB" sz="2800" dirty="0" err="1" smtClean="0"/>
              <a:t>ruolo</a:t>
            </a:r>
            <a:r>
              <a:rPr lang="en-GB" sz="2800" dirty="0" smtClean="0"/>
              <a:t> in </a:t>
            </a:r>
            <a:r>
              <a:rPr lang="en-GB" sz="2800" dirty="0" err="1" smtClean="0"/>
              <a:t>presenza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2208" y="4104777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70015" y="3480843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70015" y="1779980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570015" y="2897086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70015" y="2316972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570015" y="4053351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2208" y="4655300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22208" y="5239856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2208" y="5817083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22208" y="6394033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22208" y="6978353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22208" y="7528876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22208" y="8113432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22208" y="8690659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560254" y="4700126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560254" y="5284682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560254" y="5861909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560254" y="6438859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560254" y="7023179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560254" y="7573702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560254" y="8158258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560254" y="8735485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60812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E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5368" y="867928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/>
              <a:t>Argomentare il proprio pensiero attraverso: </a:t>
            </a:r>
            <a:endParaRPr lang="en-GB" sz="2800" dirty="0"/>
          </a:p>
        </p:txBody>
      </p:sp>
      <p:sp>
        <p:nvSpPr>
          <p:cNvPr id="31" name="Rectangle 30"/>
          <p:cNvSpPr/>
          <p:nvPr/>
        </p:nvSpPr>
        <p:spPr>
          <a:xfrm>
            <a:off x="6474191" y="878014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42913" y="130318"/>
            <a:ext cx="12051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Tipologia</a:t>
            </a:r>
            <a:r>
              <a:rPr lang="en-GB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GB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apprendimento</a:t>
            </a:r>
            <a:r>
              <a:rPr lang="en-GB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GB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Produzione</a:t>
            </a:r>
            <a:endParaRPr lang="en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32669" y="938418"/>
            <a:ext cx="6235910" cy="523220"/>
          </a:xfrm>
          <a:prstGeom prst="rect">
            <a:avLst/>
          </a:prstGeom>
          <a:solidFill>
            <a:srgbClr val="BDEA75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Metodi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convenzionali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425553" y="938418"/>
            <a:ext cx="6235910" cy="523220"/>
          </a:xfrm>
          <a:prstGeom prst="rect">
            <a:avLst/>
          </a:prstGeom>
          <a:solidFill>
            <a:srgbClr val="BDEA75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Soluzioni</a:t>
            </a:r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digitali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55859" y="2080664"/>
            <a:ext cx="5638385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 smtClean="0"/>
              <a:t>Produrre</a:t>
            </a:r>
            <a:r>
              <a:rPr lang="en-GB" sz="2800" dirty="0" smtClean="0"/>
              <a:t> e </a:t>
            </a:r>
            <a:r>
              <a:rPr lang="en-GB" sz="2800" dirty="0" err="1" smtClean="0"/>
              <a:t>archiviare</a:t>
            </a:r>
            <a:r>
              <a:rPr lang="en-GB" sz="2800" dirty="0" smtClean="0"/>
              <a:t> </a:t>
            </a:r>
            <a:r>
              <a:rPr lang="en-GB" sz="2800" dirty="0" err="1" smtClean="0"/>
              <a:t>materiali</a:t>
            </a:r>
            <a:r>
              <a:rPr lang="en-GB" sz="2800" dirty="0" smtClean="0"/>
              <a:t> </a:t>
            </a:r>
            <a:r>
              <a:rPr lang="en-GB" sz="2800" dirty="0" err="1" smtClean="0"/>
              <a:t>digitali</a:t>
            </a:r>
            <a:endParaRPr lang="en-GB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 smtClean="0"/>
              <a:t>Rappresentazioni</a:t>
            </a:r>
            <a:r>
              <a:rPr lang="en-GB" sz="2800" dirty="0" smtClean="0"/>
              <a:t> </a:t>
            </a:r>
            <a:r>
              <a:rPr lang="en-GB" sz="2800" dirty="0" err="1" smtClean="0"/>
              <a:t>grafiche</a:t>
            </a:r>
            <a:r>
              <a:rPr lang="en-GB" sz="2800" dirty="0" smtClean="0"/>
              <a:t> </a:t>
            </a:r>
            <a:r>
              <a:rPr lang="en-GB" sz="2800" dirty="0" err="1" smtClean="0"/>
              <a:t>della</a:t>
            </a:r>
            <a:r>
              <a:rPr lang="en-GB" sz="2800" dirty="0" smtClean="0"/>
              <a:t> </a:t>
            </a:r>
            <a:r>
              <a:rPr lang="en-GB" sz="2800" dirty="0" err="1" smtClean="0"/>
              <a:t>progettazione</a:t>
            </a:r>
            <a:r>
              <a:rPr lang="en-GB" sz="2800" dirty="0" smtClean="0"/>
              <a:t> </a:t>
            </a:r>
            <a:endParaRPr lang="en-GB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Performance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 smtClean="0"/>
              <a:t>Artefatti</a:t>
            </a:r>
            <a:endParaRPr lang="en-GB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A</a:t>
            </a:r>
            <a:r>
              <a:rPr lang="en-GB" sz="2800" dirty="0" err="1" smtClean="0"/>
              <a:t>nimazioni</a:t>
            </a:r>
            <a:endParaRPr lang="en-GB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 smtClean="0"/>
              <a:t>Modelli</a:t>
            </a:r>
            <a:endParaRPr lang="en-GB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R</a:t>
            </a:r>
            <a:r>
              <a:rPr lang="en-GB" sz="2800" dirty="0" err="1" smtClean="0"/>
              <a:t>isorse</a:t>
            </a:r>
            <a:endParaRPr lang="en-GB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S</a:t>
            </a:r>
            <a:r>
              <a:rPr lang="en-GB" sz="2800" dirty="0" smtClean="0"/>
              <a:t>lideshows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F</a:t>
            </a:r>
            <a:r>
              <a:rPr lang="en-GB" sz="2800" dirty="0" err="1" smtClean="0"/>
              <a:t>oto</a:t>
            </a:r>
            <a:endParaRPr lang="en-GB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V</a:t>
            </a:r>
            <a:r>
              <a:rPr lang="en-GB" sz="2800" dirty="0" smtClean="0"/>
              <a:t>ideo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B</a:t>
            </a:r>
            <a:r>
              <a:rPr lang="en-GB" sz="2800" dirty="0" smtClean="0"/>
              <a:t>log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e-portfolios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2208" y="2366280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2208" y="2943507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2208" y="3520457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2208" y="4104777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2208" y="4655300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2208" y="5239856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2208" y="5817083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2208" y="6394033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2208" y="6978353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2208" y="7528876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22208" y="8113432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2208" y="8690659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48526" y="2173314"/>
            <a:ext cx="5697554" cy="57861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 smtClean="0"/>
              <a:t>Comunicati</a:t>
            </a:r>
            <a:endParaRPr lang="en-GB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S</a:t>
            </a:r>
            <a:r>
              <a:rPr lang="en-GB" sz="2800" dirty="0" err="1" smtClean="0"/>
              <a:t>aggi</a:t>
            </a:r>
            <a:r>
              <a:rPr lang="en-GB" sz="2800" dirty="0" smtClean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Report</a:t>
            </a:r>
            <a:endParaRPr lang="en-GB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R</a:t>
            </a:r>
            <a:r>
              <a:rPr lang="en-GB" sz="2800" dirty="0" err="1" smtClean="0"/>
              <a:t>esoconti</a:t>
            </a:r>
            <a:endParaRPr lang="en-GB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 smtClean="0"/>
              <a:t>Progettazioni</a:t>
            </a:r>
            <a:endParaRPr lang="en-GB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Performance</a:t>
            </a:r>
            <a:endParaRPr lang="en-GB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A</a:t>
            </a:r>
            <a:r>
              <a:rPr lang="en-GB" sz="2800" dirty="0" err="1" smtClean="0"/>
              <a:t>rtefatti</a:t>
            </a:r>
            <a:endParaRPr lang="en-GB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A</a:t>
            </a:r>
            <a:r>
              <a:rPr lang="en-GB" sz="2800" dirty="0" err="1" smtClean="0"/>
              <a:t>nimazioni</a:t>
            </a:r>
            <a:endParaRPr lang="en-GB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M</a:t>
            </a:r>
            <a:r>
              <a:rPr lang="en-GB" sz="2800" dirty="0" err="1" smtClean="0"/>
              <a:t>odelli</a:t>
            </a:r>
            <a:endParaRPr lang="en-GB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V</a:t>
            </a:r>
            <a:r>
              <a:rPr lang="en-GB" sz="2800" dirty="0" smtClean="0"/>
              <a:t>ideo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78180" y="2737324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578180" y="3314274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578180" y="3898594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578180" y="4449117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78180" y="5033673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578180" y="5610900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578180" y="6187850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578180" y="6772170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578180" y="7322693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578180" y="7907249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78180" y="8484476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32669" y="1583644"/>
            <a:ext cx="358194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600" dirty="0"/>
              <a:t>Argomentare </a:t>
            </a:r>
            <a:r>
              <a:rPr lang="it-IT" sz="2600" dirty="0" smtClean="0"/>
              <a:t>attraverso</a:t>
            </a:r>
            <a:r>
              <a:rPr lang="it-IT" sz="2600" dirty="0"/>
              <a:t>: </a:t>
            </a:r>
          </a:p>
        </p:txBody>
      </p:sp>
      <p:sp>
        <p:nvSpPr>
          <p:cNvPr id="37" name="Rettangolo 36"/>
          <p:cNvSpPr/>
          <p:nvPr/>
        </p:nvSpPr>
        <p:spPr>
          <a:xfrm>
            <a:off x="6474191" y="1568316"/>
            <a:ext cx="450206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600" dirty="0"/>
              <a:t>Argomentare </a:t>
            </a:r>
            <a:r>
              <a:rPr lang="it-IT" sz="2600" dirty="0" smtClean="0"/>
              <a:t>online attraverso</a:t>
            </a:r>
            <a:r>
              <a:rPr lang="it-IT" sz="2600" dirty="0"/>
              <a:t>: </a:t>
            </a:r>
          </a:p>
        </p:txBody>
      </p:sp>
      <p:sp>
        <p:nvSpPr>
          <p:cNvPr id="50" name="Rectangle 47"/>
          <p:cNvSpPr/>
          <p:nvPr/>
        </p:nvSpPr>
        <p:spPr>
          <a:xfrm>
            <a:off x="6565988" y="2266556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1" name="Rectangle 35"/>
          <p:cNvSpPr/>
          <p:nvPr/>
        </p:nvSpPr>
        <p:spPr>
          <a:xfrm>
            <a:off x="6600563" y="9060145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8101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13" y="130318"/>
            <a:ext cx="1205133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Tipologia</a:t>
            </a:r>
            <a:r>
              <a:rPr lang="en-GB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GB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apprendimento</a:t>
            </a:r>
            <a:r>
              <a:rPr lang="en-GB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GB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Collaborazione</a:t>
            </a:r>
            <a:endParaRPr lang="en-GB" sz="6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Picture 9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9497" y="8917117"/>
            <a:ext cx="15410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08272" y="2994489"/>
            <a:ext cx="1118507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L’apprendimento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attraverso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la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collaborazione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include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prevalentemente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discussione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pratica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produzione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ctr"/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Fondandosi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(la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collaborazione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prassi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ricerca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acquisizione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consente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prendere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parte al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processo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costruzione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della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conoscenza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</a:p>
          <a:p>
            <a:pPr algn="ctr"/>
            <a:endParaRPr lang="en-GB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Box 46"/>
          <p:cNvSpPr txBox="1"/>
          <p:nvPr/>
        </p:nvSpPr>
        <p:spPr>
          <a:xfrm>
            <a:off x="0" y="9244202"/>
            <a:ext cx="5498592" cy="230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98" i="1" dirty="0" smtClean="0"/>
              <a:t>Produced by Digital Education UCL, translated by Manuela Milani e Iris </a:t>
            </a:r>
            <a:r>
              <a:rPr lang="en-GB" sz="898" i="1" dirty="0" err="1" smtClean="0"/>
              <a:t>Pinelli</a:t>
            </a:r>
            <a:r>
              <a:rPr lang="en-GB" sz="898" i="1" dirty="0" smtClean="0"/>
              <a:t>, </a:t>
            </a:r>
            <a:r>
              <a:rPr lang="en-GB" sz="898" i="1" dirty="0" err="1" smtClean="0"/>
              <a:t>Università</a:t>
            </a:r>
            <a:r>
              <a:rPr lang="en-GB" sz="898" i="1" dirty="0" smtClean="0"/>
              <a:t> </a:t>
            </a:r>
            <a:r>
              <a:rPr lang="en-GB" sz="898" i="1" dirty="0" err="1" smtClean="0"/>
              <a:t>degli</a:t>
            </a:r>
            <a:r>
              <a:rPr lang="en-GB" sz="898" i="1" dirty="0" smtClean="0"/>
              <a:t> </a:t>
            </a:r>
            <a:r>
              <a:rPr lang="en-GB" sz="898" i="1" dirty="0" err="1" smtClean="0"/>
              <a:t>Studi</a:t>
            </a:r>
            <a:r>
              <a:rPr lang="en-GB" sz="898" i="1" dirty="0" smtClean="0"/>
              <a:t> di Milano</a:t>
            </a:r>
            <a:endParaRPr lang="en-GB" sz="898" i="1" dirty="0"/>
          </a:p>
        </p:txBody>
      </p:sp>
    </p:spTree>
    <p:extLst>
      <p:ext uri="{BB962C8B-B14F-4D97-AF65-F5344CB8AC3E}">
        <p14:creationId xmlns:p14="http://schemas.microsoft.com/office/powerpoint/2010/main" val="2799402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5368" y="868318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Reading books, papers;</a:t>
            </a:r>
            <a:endParaRPr lang="en-GB" sz="2800"/>
          </a:p>
        </p:txBody>
      </p:sp>
      <p:sp>
        <p:nvSpPr>
          <p:cNvPr id="31" name="Rectangle 30"/>
          <p:cNvSpPr/>
          <p:nvPr/>
        </p:nvSpPr>
        <p:spPr>
          <a:xfrm>
            <a:off x="6474191" y="878014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42913" y="130318"/>
            <a:ext cx="12051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Tipologia</a:t>
            </a:r>
            <a:r>
              <a:rPr lang="en-GB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GB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apprendimmento</a:t>
            </a:r>
            <a:r>
              <a:rPr lang="en-GB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GB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Acquisitione</a:t>
            </a:r>
            <a:endParaRPr lang="en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32669" y="938418"/>
            <a:ext cx="6235910" cy="523220"/>
          </a:xfrm>
          <a:prstGeom prst="rect">
            <a:avLst/>
          </a:prstGeom>
          <a:solidFill>
            <a:srgbClr val="A1F5ED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Metodi</a:t>
            </a:r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convenzionali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425553" y="938418"/>
            <a:ext cx="6235910" cy="523220"/>
          </a:xfrm>
          <a:prstGeom prst="rect">
            <a:avLst/>
          </a:prstGeom>
          <a:solidFill>
            <a:srgbClr val="A1F5ED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Soluzioni</a:t>
            </a:r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digitali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7255" y="2135414"/>
            <a:ext cx="54167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Seguire</a:t>
            </a:r>
            <a:r>
              <a:rPr lang="en-US" sz="2800" dirty="0" smtClean="0"/>
              <a:t> </a:t>
            </a:r>
            <a:r>
              <a:rPr lang="en-US" sz="2800" dirty="0" err="1" smtClean="0"/>
              <a:t>presentazioni</a:t>
            </a:r>
            <a:r>
              <a:rPr lang="en-US" sz="2800" dirty="0" smtClean="0"/>
              <a:t>, </a:t>
            </a:r>
            <a:r>
              <a:rPr lang="en-US" sz="2800" dirty="0" err="1" smtClean="0"/>
              <a:t>lezioni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602926" y="1568305"/>
            <a:ext cx="31397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Leggere</a:t>
            </a: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libri</a:t>
            </a: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articoli</a:t>
            </a:r>
            <a:endParaRPr lang="en-US" sz="28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7315" y="3117954"/>
            <a:ext cx="54267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 smtClean="0">
                <a:ea typeface="MS Mincho" panose="02020609040205080304" pitchFamily="49" charset="-128"/>
                <a:cs typeface="Times New Roman" panose="02020603050405020304" pitchFamily="18" charset="0"/>
              </a:rPr>
              <a:t>Seguire</a:t>
            </a:r>
            <a:r>
              <a:rPr lang="en-GB" sz="2800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ea typeface="MS Mincho" panose="02020609040205080304" pitchFamily="49" charset="-128"/>
                <a:cs typeface="Times New Roman" panose="02020603050405020304" pitchFamily="18" charset="0"/>
              </a:rPr>
              <a:t>dimostrazioni</a:t>
            </a:r>
            <a:r>
              <a:rPr lang="en-GB" sz="2800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GB" sz="2800" dirty="0" err="1" smtClean="0">
                <a:ea typeface="MS Mincho" panose="02020609040205080304" pitchFamily="49" charset="-128"/>
                <a:cs typeface="Times New Roman" panose="02020603050405020304" pitchFamily="18" charset="0"/>
              </a:rPr>
              <a:t>lezioni</a:t>
            </a:r>
            <a:r>
              <a:rPr lang="en-GB" sz="2800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 di </a:t>
            </a:r>
            <a:r>
              <a:rPr lang="en-GB" sz="2800" dirty="0" err="1" smtClean="0">
                <a:ea typeface="MS Mincho" panose="02020609040205080304" pitchFamily="49" charset="-128"/>
                <a:cs typeface="Times New Roman" panose="02020603050405020304" pitchFamily="18" charset="0"/>
              </a:rPr>
              <a:t>esperti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6877832" y="1527628"/>
            <a:ext cx="56939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Consultare</a:t>
            </a: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multimedia</a:t>
            </a: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siti</a:t>
            </a: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web, </a:t>
            </a:r>
            <a:r>
              <a:rPr lang="en-US" sz="28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documenti</a:t>
            </a: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8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risorse</a:t>
            </a: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digitali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77832" y="2657142"/>
            <a:ext cx="50896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Ascoltare</a:t>
            </a: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podcasts</a:t>
            </a: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webcasts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77831" y="3630865"/>
            <a:ext cx="4785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 smtClean="0">
                <a:ea typeface="MS Mincho" panose="02020609040205080304" pitchFamily="49" charset="-128"/>
                <a:cs typeface="Times New Roman" panose="02020603050405020304" pitchFamily="18" charset="0"/>
              </a:rPr>
              <a:t>Guardare</a:t>
            </a:r>
            <a:r>
              <a:rPr lang="en-GB" sz="2800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ea typeface="MS Mincho" panose="02020609040205080304" pitchFamily="49" charset="-128"/>
                <a:cs typeface="Times New Roman" panose="02020603050405020304" pitchFamily="18" charset="0"/>
              </a:rPr>
              <a:t>animazioni</a:t>
            </a:r>
            <a:r>
              <a:rPr lang="en-GB" sz="2800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, video</a:t>
            </a:r>
            <a:endParaRPr lang="en-GB" sz="2800" dirty="0"/>
          </a:p>
        </p:txBody>
      </p:sp>
      <p:sp>
        <p:nvSpPr>
          <p:cNvPr id="41" name="Rectangle 40"/>
          <p:cNvSpPr/>
          <p:nvPr/>
        </p:nvSpPr>
        <p:spPr>
          <a:xfrm>
            <a:off x="6560247" y="1772763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560247" y="2844900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560247" y="3826880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560247" y="4484977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560247" y="5230895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60247" y="5808122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560247" y="6385072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560247" y="6969392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560247" y="7519915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560247" y="8104471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560247" y="8681698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2208" y="1781724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22208" y="2366280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22208" y="3323238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22208" y="4458081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22208" y="5150211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22208" y="5727438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22208" y="6304388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22208" y="6888708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22208" y="7439231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22208" y="8023787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22208" y="8601014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7340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3331" y="927869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Reading books, papers;</a:t>
            </a:r>
            <a:endParaRPr lang="en-GB" sz="2800" dirty="0"/>
          </a:p>
        </p:txBody>
      </p:sp>
      <p:sp>
        <p:nvSpPr>
          <p:cNvPr id="31" name="Rectangle 30"/>
          <p:cNvSpPr/>
          <p:nvPr/>
        </p:nvSpPr>
        <p:spPr>
          <a:xfrm>
            <a:off x="6458118" y="927869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400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2913" y="130318"/>
            <a:ext cx="12051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Tipologia</a:t>
            </a:r>
            <a:r>
              <a:rPr lang="en-GB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GB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apprendimento</a:t>
            </a:r>
            <a:r>
              <a:rPr lang="en-GB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GB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Collaborazione</a:t>
            </a:r>
            <a:endParaRPr lang="en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32669" y="938418"/>
            <a:ext cx="623591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Metodi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convenzionali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425553" y="938418"/>
            <a:ext cx="623591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Soluzioni</a:t>
            </a:r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digitali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2513" y="1574951"/>
            <a:ext cx="36220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 smtClean="0"/>
              <a:t>Progetti</a:t>
            </a:r>
            <a:r>
              <a:rPr lang="en-GB" sz="2800" dirty="0" smtClean="0"/>
              <a:t> </a:t>
            </a:r>
            <a:r>
              <a:rPr lang="en-GB" sz="2800" dirty="0" smtClean="0"/>
              <a:t>a </a:t>
            </a:r>
            <a:r>
              <a:rPr lang="en-GB" sz="2800" dirty="0" err="1" smtClean="0"/>
              <a:t>piccoli</a:t>
            </a:r>
            <a:r>
              <a:rPr lang="en-GB" sz="2800" dirty="0" smtClean="0"/>
              <a:t> </a:t>
            </a:r>
            <a:r>
              <a:rPr lang="en-GB" sz="2800" dirty="0" err="1" smtClean="0"/>
              <a:t>gruppi</a:t>
            </a:r>
            <a:endParaRPr lang="en-GB" sz="28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6910552" y="1527628"/>
            <a:ext cx="57585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 smtClean="0"/>
              <a:t>Progetti</a:t>
            </a:r>
            <a:r>
              <a:rPr lang="en-GB" sz="2800" dirty="0" smtClean="0"/>
              <a:t> a </a:t>
            </a:r>
            <a:r>
              <a:rPr lang="en-GB" sz="2800" dirty="0" err="1" smtClean="0"/>
              <a:t>piccoli</a:t>
            </a:r>
            <a:r>
              <a:rPr lang="en-GB" sz="2800" dirty="0" smtClean="0"/>
              <a:t> </a:t>
            </a:r>
            <a:r>
              <a:rPr lang="en-GB" sz="2800" dirty="0" err="1" smtClean="0"/>
              <a:t>gruppi</a:t>
            </a:r>
            <a:r>
              <a:rPr lang="en-GB" sz="2800" dirty="0" smtClean="0"/>
              <a:t> </a:t>
            </a:r>
            <a:r>
              <a:rPr lang="en-GB" sz="2800" dirty="0" err="1" smtClean="0"/>
              <a:t>utilizzando</a:t>
            </a:r>
            <a:r>
              <a:rPr lang="en-GB" sz="2800" dirty="0" smtClean="0"/>
              <a:t> forum </a:t>
            </a:r>
            <a:r>
              <a:rPr lang="en-GB" sz="2800" dirty="0" smtClean="0"/>
              <a:t>online</a:t>
            </a:r>
            <a:r>
              <a:rPr lang="en-GB" sz="2800" dirty="0" smtClean="0"/>
              <a:t>, wiki, chat </a:t>
            </a:r>
            <a:r>
              <a:rPr lang="en-GB" sz="2800" dirty="0"/>
              <a:t>rooms, etc. </a:t>
            </a:r>
            <a:r>
              <a:rPr lang="en-GB" sz="2800" dirty="0" smtClean="0"/>
              <a:t>per </a:t>
            </a:r>
            <a:r>
              <a:rPr lang="en-GB" sz="2800" dirty="0" err="1" smtClean="0"/>
              <a:t>d</a:t>
            </a:r>
            <a:r>
              <a:rPr lang="en-GB" sz="2800" dirty="0" err="1" smtClean="0"/>
              <a:t>iscutere</a:t>
            </a:r>
            <a:r>
              <a:rPr lang="en-GB" sz="2800" dirty="0" smtClean="0"/>
              <a:t> </a:t>
            </a:r>
            <a:r>
              <a:rPr lang="en-GB" sz="2800" dirty="0" err="1" smtClean="0"/>
              <a:t>risultati</a:t>
            </a:r>
            <a:r>
              <a:rPr lang="en-GB" sz="2800" dirty="0" smtClean="0"/>
              <a:t> </a:t>
            </a:r>
            <a:r>
              <a:rPr lang="en-GB" sz="2800" dirty="0" err="1" smtClean="0"/>
              <a:t>altrui</a:t>
            </a:r>
            <a:endParaRPr lang="en-GB" sz="2800" dirty="0"/>
          </a:p>
        </p:txBody>
      </p:sp>
      <p:sp>
        <p:nvSpPr>
          <p:cNvPr id="52" name="Rectangle 51"/>
          <p:cNvSpPr/>
          <p:nvPr/>
        </p:nvSpPr>
        <p:spPr>
          <a:xfrm>
            <a:off x="575868" y="2173425"/>
            <a:ext cx="5857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 smtClean="0"/>
              <a:t>Discutere</a:t>
            </a:r>
            <a:r>
              <a:rPr lang="en-GB" sz="2800" dirty="0" smtClean="0"/>
              <a:t> </a:t>
            </a:r>
            <a:r>
              <a:rPr lang="en-GB" sz="2800" dirty="0" err="1" smtClean="0"/>
              <a:t>risultati</a:t>
            </a:r>
            <a:r>
              <a:rPr lang="en-GB" sz="2800" dirty="0" smtClean="0"/>
              <a:t> </a:t>
            </a:r>
            <a:r>
              <a:rPr lang="en-GB" sz="2800" dirty="0" err="1" smtClean="0"/>
              <a:t>altrui</a:t>
            </a:r>
            <a:endParaRPr lang="en-GB" sz="2800" dirty="0" smtClean="0"/>
          </a:p>
        </p:txBody>
      </p:sp>
      <p:sp>
        <p:nvSpPr>
          <p:cNvPr id="53" name="Rectangle 52"/>
          <p:cNvSpPr/>
          <p:nvPr/>
        </p:nvSpPr>
        <p:spPr>
          <a:xfrm>
            <a:off x="572513" y="2744030"/>
            <a:ext cx="54472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Costruire</a:t>
            </a:r>
            <a:r>
              <a:rPr lang="en-GB" sz="2800" dirty="0"/>
              <a:t> </a:t>
            </a:r>
            <a:r>
              <a:rPr lang="en-GB" sz="2800" dirty="0" smtClean="0"/>
              <a:t>un </a:t>
            </a:r>
            <a:r>
              <a:rPr lang="en-GB" sz="2800" dirty="0" err="1" smtClean="0"/>
              <a:t>prodotto</a:t>
            </a:r>
            <a:r>
              <a:rPr lang="en-GB" sz="2800" dirty="0" smtClean="0"/>
              <a:t> </a:t>
            </a:r>
            <a:r>
              <a:rPr lang="en-GB" sz="2800" dirty="0" err="1" smtClean="0"/>
              <a:t>codiviso</a:t>
            </a:r>
            <a:endParaRPr lang="en-GB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2208" y="1781724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22208" y="2366280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22208" y="2943507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22208" y="3520457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22208" y="4104777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22208" y="4655300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22208" y="5239856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22208" y="5817083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22208" y="6394033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22208" y="6978353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22208" y="7528876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22208" y="8113432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22208" y="8690659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560247" y="1747721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560247" y="3152912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560247" y="3952384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560247" y="4646339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560247" y="5230895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560247" y="5808122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560247" y="6385072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560247" y="6969392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560247" y="7519915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560247" y="8104471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560247" y="8681698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6910552" y="3017073"/>
            <a:ext cx="54836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Costruire</a:t>
            </a:r>
            <a:r>
              <a:rPr lang="en-GB" sz="2800" dirty="0"/>
              <a:t> </a:t>
            </a:r>
            <a:r>
              <a:rPr lang="en-GB" sz="2800" dirty="0" smtClean="0"/>
              <a:t>un </a:t>
            </a:r>
            <a:r>
              <a:rPr lang="en-GB" sz="2800" dirty="0" err="1" smtClean="0"/>
              <a:t>prodotto</a:t>
            </a:r>
            <a:r>
              <a:rPr lang="en-GB" sz="2800" dirty="0" smtClean="0"/>
              <a:t> </a:t>
            </a:r>
            <a:r>
              <a:rPr lang="en-GB" sz="2800" dirty="0" err="1"/>
              <a:t>digitale</a:t>
            </a:r>
            <a:r>
              <a:rPr lang="en-GB" sz="2800" dirty="0"/>
              <a:t> </a:t>
            </a:r>
            <a:r>
              <a:rPr lang="en-GB" sz="2800" dirty="0" err="1"/>
              <a:t>codiviso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93962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AE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6584" y="182335"/>
            <a:ext cx="1205133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Tipologia</a:t>
            </a:r>
            <a:r>
              <a:rPr lang="en-GB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GB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apprendimento</a:t>
            </a:r>
            <a:r>
              <a:rPr lang="en-GB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GB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Discussione</a:t>
            </a:r>
            <a:endParaRPr lang="en-GB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Picture 9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9497" y="8917117"/>
            <a:ext cx="15410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80087" y="3557867"/>
            <a:ext cx="1118507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L’apprendimento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attraverso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la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discussione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richiede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studente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sia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articolare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le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proprie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formulare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domande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sia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rispondere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replicare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domande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espresse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dal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docente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e/o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propri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compagni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endParaRPr lang="en-GB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Box 46"/>
          <p:cNvSpPr txBox="1"/>
          <p:nvPr/>
        </p:nvSpPr>
        <p:spPr>
          <a:xfrm>
            <a:off x="0" y="9244202"/>
            <a:ext cx="5498592" cy="230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98" i="1" dirty="0" smtClean="0"/>
              <a:t>Produced by Digital Education UCL, translated by Manuela Milani e Iris </a:t>
            </a:r>
            <a:r>
              <a:rPr lang="en-GB" sz="898" i="1" dirty="0" err="1" smtClean="0"/>
              <a:t>Pinelli</a:t>
            </a:r>
            <a:r>
              <a:rPr lang="en-GB" sz="898" i="1" dirty="0" smtClean="0"/>
              <a:t>, </a:t>
            </a:r>
            <a:r>
              <a:rPr lang="en-GB" sz="898" i="1" dirty="0" err="1" smtClean="0"/>
              <a:t>Università</a:t>
            </a:r>
            <a:r>
              <a:rPr lang="en-GB" sz="898" i="1" dirty="0" smtClean="0"/>
              <a:t> </a:t>
            </a:r>
            <a:r>
              <a:rPr lang="en-GB" sz="898" i="1" dirty="0" err="1" smtClean="0"/>
              <a:t>degli</a:t>
            </a:r>
            <a:r>
              <a:rPr lang="en-GB" sz="898" i="1" dirty="0" smtClean="0"/>
              <a:t> </a:t>
            </a:r>
            <a:r>
              <a:rPr lang="en-GB" sz="898" i="1" dirty="0" err="1" smtClean="0"/>
              <a:t>Studi</a:t>
            </a:r>
            <a:r>
              <a:rPr lang="en-GB" sz="898" i="1" dirty="0" smtClean="0"/>
              <a:t> di Milano</a:t>
            </a:r>
            <a:endParaRPr lang="en-GB" sz="898" i="1" dirty="0"/>
          </a:p>
        </p:txBody>
      </p:sp>
    </p:spTree>
    <p:extLst>
      <p:ext uri="{BB962C8B-B14F-4D97-AF65-F5344CB8AC3E}">
        <p14:creationId xmlns:p14="http://schemas.microsoft.com/office/powerpoint/2010/main" val="333606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80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191" y="476440"/>
            <a:ext cx="1205133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Tipologia</a:t>
            </a:r>
            <a:r>
              <a:rPr lang="en-GB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GB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apprendimento</a:t>
            </a:r>
            <a:r>
              <a:rPr lang="en-GB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GB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Ricerca</a:t>
            </a:r>
            <a:endParaRPr lang="en-GB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Picture 9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9497" y="8917117"/>
            <a:ext cx="15410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56322" y="4019670"/>
            <a:ext cx="1118507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L’apprendimento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attraverso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la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ricerca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conduce lo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studente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all’esplorazione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comparazione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analisi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critica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testi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documenti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risorse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espongono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concetti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 le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devono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essere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acquisite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</a:p>
        </p:txBody>
      </p:sp>
      <p:sp>
        <p:nvSpPr>
          <p:cNvPr id="12" name="TextBox 46"/>
          <p:cNvSpPr txBox="1"/>
          <p:nvPr/>
        </p:nvSpPr>
        <p:spPr>
          <a:xfrm>
            <a:off x="0" y="9244202"/>
            <a:ext cx="5498592" cy="230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98" i="1" dirty="0" smtClean="0"/>
              <a:t>Produced by Digital Education UCL, translated by Manuela Milani e Iris </a:t>
            </a:r>
            <a:r>
              <a:rPr lang="en-GB" sz="898" i="1" dirty="0" err="1" smtClean="0"/>
              <a:t>Pinelli</a:t>
            </a:r>
            <a:r>
              <a:rPr lang="en-GB" sz="898" i="1" dirty="0" smtClean="0"/>
              <a:t>, </a:t>
            </a:r>
            <a:r>
              <a:rPr lang="en-GB" sz="898" i="1" dirty="0" err="1" smtClean="0"/>
              <a:t>Università</a:t>
            </a:r>
            <a:r>
              <a:rPr lang="en-GB" sz="898" i="1" dirty="0" smtClean="0"/>
              <a:t> </a:t>
            </a:r>
            <a:r>
              <a:rPr lang="en-GB" sz="898" i="1" dirty="0" err="1" smtClean="0"/>
              <a:t>degli</a:t>
            </a:r>
            <a:r>
              <a:rPr lang="en-GB" sz="898" i="1" dirty="0" smtClean="0"/>
              <a:t> </a:t>
            </a:r>
            <a:r>
              <a:rPr lang="en-GB" sz="898" i="1" dirty="0" err="1" smtClean="0"/>
              <a:t>Studi</a:t>
            </a:r>
            <a:r>
              <a:rPr lang="en-GB" sz="898" i="1" dirty="0" smtClean="0"/>
              <a:t> di Milano</a:t>
            </a:r>
            <a:endParaRPr lang="en-GB" sz="898" i="1" dirty="0"/>
          </a:p>
        </p:txBody>
      </p:sp>
    </p:spTree>
    <p:extLst>
      <p:ext uri="{BB962C8B-B14F-4D97-AF65-F5344CB8AC3E}">
        <p14:creationId xmlns:p14="http://schemas.microsoft.com/office/powerpoint/2010/main" val="1837968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AE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5368" y="868318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Reading books, papers;</a:t>
            </a:r>
            <a:endParaRPr lang="en-GB" sz="2800"/>
          </a:p>
        </p:txBody>
      </p:sp>
      <p:sp>
        <p:nvSpPr>
          <p:cNvPr id="31" name="Rectangle 30"/>
          <p:cNvSpPr/>
          <p:nvPr/>
        </p:nvSpPr>
        <p:spPr>
          <a:xfrm>
            <a:off x="6474191" y="878014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42913" y="130318"/>
            <a:ext cx="12051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Tipologia</a:t>
            </a:r>
            <a:r>
              <a:rPr lang="en-GB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GB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apprendimento</a:t>
            </a:r>
            <a:r>
              <a:rPr lang="en-GB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GB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Discussione</a:t>
            </a:r>
            <a:endParaRPr lang="en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551287" y="3997680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551287" y="4603713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551287" y="6319178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551287" y="7658128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551287" y="8997078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178509" y="4985667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178509" y="6324617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178509" y="7663567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178509" y="9002517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32669" y="938418"/>
            <a:ext cx="6235910" cy="523220"/>
          </a:xfrm>
          <a:prstGeom prst="rect">
            <a:avLst/>
          </a:prstGeom>
          <a:solidFill>
            <a:srgbClr val="7AAEEA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Metodi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convenzionali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425553" y="938418"/>
            <a:ext cx="6235910" cy="523220"/>
          </a:xfrm>
          <a:prstGeom prst="rect">
            <a:avLst/>
          </a:prstGeom>
          <a:solidFill>
            <a:srgbClr val="7AAEEA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Soluzioni</a:t>
            </a:r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digitali</a:t>
            </a:r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10808" y="1527628"/>
            <a:ext cx="5650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Tutorial </a:t>
            </a:r>
            <a:r>
              <a:rPr lang="en-GB" sz="2800" dirty="0" smtClean="0"/>
              <a:t>online 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551287" y="1726191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8509" y="1745866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8509" y="3469037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99511" y="1525994"/>
            <a:ext cx="3292889" cy="22775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Tutorial</a:t>
            </a:r>
            <a:endParaRPr lang="en-GB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S</a:t>
            </a:r>
            <a:r>
              <a:rPr lang="en-GB" sz="2800" dirty="0" err="1" smtClean="0"/>
              <a:t>eminari</a:t>
            </a:r>
            <a:endParaRPr lang="en-GB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 smtClean="0"/>
              <a:t>Gruppi</a:t>
            </a:r>
            <a:r>
              <a:rPr lang="en-GB" sz="2800" dirty="0" smtClean="0"/>
              <a:t> di </a:t>
            </a:r>
            <a:r>
              <a:rPr lang="en-GB" sz="2800" dirty="0" err="1" smtClean="0"/>
              <a:t>discussione</a:t>
            </a:r>
            <a:endParaRPr lang="en-GB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 smtClean="0"/>
              <a:t>Discussioni</a:t>
            </a:r>
            <a:r>
              <a:rPr lang="en-GB" sz="2800" dirty="0" smtClean="0"/>
              <a:t> </a:t>
            </a:r>
            <a:r>
              <a:rPr lang="en-GB" sz="2800" dirty="0" smtClean="0"/>
              <a:t>in </a:t>
            </a:r>
            <a:r>
              <a:rPr lang="en-GB" sz="2800" dirty="0" err="1" smtClean="0"/>
              <a:t>aula</a:t>
            </a:r>
            <a:endParaRPr lang="en-GB" sz="2800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178509" y="2888402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8509" y="2307767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905837" y="2092081"/>
            <a:ext cx="5650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 smtClean="0"/>
              <a:t>Seminari</a:t>
            </a:r>
            <a:r>
              <a:rPr lang="en-GB" sz="2800" dirty="0" smtClean="0"/>
              <a:t> online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914805" y="2692722"/>
            <a:ext cx="5650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 smtClean="0"/>
              <a:t>D</a:t>
            </a:r>
            <a:r>
              <a:rPr lang="en-GB" sz="2800" dirty="0" err="1" smtClean="0"/>
              <a:t>iscussioni</a:t>
            </a:r>
            <a:r>
              <a:rPr lang="en-GB" sz="2800" dirty="0" smtClean="0"/>
              <a:t> via email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905837" y="3264830"/>
            <a:ext cx="5650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 smtClean="0"/>
              <a:t>Gruppi</a:t>
            </a:r>
            <a:r>
              <a:rPr lang="en-GB" sz="2800" dirty="0" smtClean="0"/>
              <a:t> di </a:t>
            </a:r>
            <a:r>
              <a:rPr lang="en-GB" sz="2800" dirty="0" smtClean="0"/>
              <a:t>discussion online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96869" y="3836938"/>
            <a:ext cx="5650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Forum di </a:t>
            </a:r>
            <a:r>
              <a:rPr lang="en-GB" sz="2800" dirty="0" err="1" smtClean="0"/>
              <a:t>discussione</a:t>
            </a:r>
            <a:r>
              <a:rPr lang="en-GB" sz="2800" dirty="0" smtClean="0"/>
              <a:t> 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87901" y="4409041"/>
            <a:ext cx="56507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 smtClean="0"/>
              <a:t>Sistemi</a:t>
            </a:r>
            <a:r>
              <a:rPr lang="en-GB" sz="2800" dirty="0" smtClean="0"/>
              <a:t> di web-conference </a:t>
            </a:r>
            <a:r>
              <a:rPr lang="en-GB" sz="2800" dirty="0" err="1" smtClean="0"/>
              <a:t>sincrona</a:t>
            </a:r>
            <a:r>
              <a:rPr lang="en-GB" sz="2800" dirty="0" smtClean="0"/>
              <a:t> e </a:t>
            </a:r>
            <a:r>
              <a:rPr lang="en-GB" sz="2800" dirty="0" err="1" smtClean="0"/>
              <a:t>asincrona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51287" y="2285422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51287" y="3478005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551287" y="2897370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78509" y="4241602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78509" y="5580552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509" y="6919502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78509" y="8258452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551287" y="5750886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551287" y="7089836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551287" y="8428786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43654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80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5368" y="855066"/>
            <a:ext cx="6235910" cy="8592446"/>
          </a:xfrm>
          <a:prstGeom prst="rect">
            <a:avLst/>
          </a:prstGeom>
          <a:solidFill>
            <a:schemeClr val="bg1"/>
          </a:solidFill>
          <a:ln>
            <a:solidFill>
              <a:srgbClr val="F8D8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in </a:t>
            </a:r>
            <a:r>
              <a:rPr lang="en-US" sz="2800" dirty="0"/>
              <a:t>a range of materials and resources;</a:t>
            </a:r>
            <a:endParaRPr lang="en-GB" sz="2800" dirty="0"/>
          </a:p>
          <a:p>
            <a:r>
              <a:rPr lang="en-US" sz="2800" dirty="0"/>
              <a:t>Using conventional methods to </a:t>
            </a:r>
            <a:r>
              <a:rPr lang="en-US" sz="2800" dirty="0" smtClean="0"/>
              <a:t>collect</a:t>
            </a:r>
            <a:endParaRPr lang="en-GB" sz="2800" dirty="0"/>
          </a:p>
          <a:p>
            <a:r>
              <a:rPr lang="en-GB" sz="2800" dirty="0"/>
              <a:t>Comparing texts, searching and evaluating information and ideas.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474191" y="878014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42913" y="130318"/>
            <a:ext cx="12051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Tipologia</a:t>
            </a:r>
            <a:r>
              <a:rPr lang="en-GB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GB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apprendimento</a:t>
            </a:r>
            <a:r>
              <a:rPr lang="en-GB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GB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Ricerca</a:t>
            </a:r>
            <a:endParaRPr lang="en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32669" y="938418"/>
            <a:ext cx="6235910" cy="523220"/>
          </a:xfrm>
          <a:prstGeom prst="rect">
            <a:avLst/>
          </a:prstGeom>
          <a:solidFill>
            <a:srgbClr val="F8807F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Metodi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convenzionali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425553" y="938418"/>
            <a:ext cx="6235910" cy="523220"/>
          </a:xfrm>
          <a:prstGeom prst="rect">
            <a:avLst/>
          </a:prstGeom>
          <a:solidFill>
            <a:srgbClr val="F8807F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Soluzioni</a:t>
            </a:r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digitali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1582" y="1561852"/>
            <a:ext cx="5234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Adottare</a:t>
            </a:r>
            <a:r>
              <a:rPr lang="en-US" sz="2800" dirty="0" smtClean="0"/>
              <a:t> line </a:t>
            </a:r>
            <a:r>
              <a:rPr lang="en-US" sz="2800" dirty="0" err="1" smtClean="0"/>
              <a:t>guida</a:t>
            </a:r>
            <a:r>
              <a:rPr lang="en-US" sz="2800" dirty="0" smtClean="0"/>
              <a:t> di </a:t>
            </a:r>
            <a:r>
              <a:rPr lang="en-US" sz="2800" dirty="0" err="1" smtClean="0"/>
              <a:t>tipo</a:t>
            </a:r>
            <a:r>
              <a:rPr lang="en-US" sz="2800" dirty="0" smtClean="0"/>
              <a:t> </a:t>
            </a:r>
            <a:r>
              <a:rPr lang="en-US" sz="2800" dirty="0" err="1" smtClean="0"/>
              <a:t>testuale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6874950" y="1527628"/>
            <a:ext cx="5650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Adottare</a:t>
            </a:r>
            <a:r>
              <a:rPr lang="en-US" sz="2800" dirty="0" smtClean="0"/>
              <a:t> </a:t>
            </a:r>
            <a:r>
              <a:rPr lang="en-US" sz="2800" dirty="0" err="1" smtClean="0"/>
              <a:t>suggerimenti</a:t>
            </a:r>
            <a:r>
              <a:rPr lang="en-US" sz="2800" dirty="0" smtClean="0"/>
              <a:t> </a:t>
            </a:r>
            <a:r>
              <a:rPr lang="en-US" sz="2800" dirty="0" smtClean="0"/>
              <a:t>e guide online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1582" y="4188940"/>
            <a:ext cx="53174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 smtClean="0"/>
              <a:t>Comparare</a:t>
            </a:r>
            <a:r>
              <a:rPr lang="en-GB" sz="2800" dirty="0" smtClean="0"/>
              <a:t> </a:t>
            </a:r>
            <a:r>
              <a:rPr lang="en-GB" sz="2800" dirty="0" err="1" smtClean="0"/>
              <a:t>testi</a:t>
            </a:r>
            <a:endParaRPr lang="en-GB" sz="2800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488248" y="2230761"/>
            <a:ext cx="58254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Analizzare</a:t>
            </a:r>
            <a:r>
              <a:rPr lang="en-US" sz="2800" dirty="0" smtClean="0"/>
              <a:t> </a:t>
            </a:r>
            <a:r>
              <a:rPr lang="en-US" sz="2800" dirty="0" err="1" smtClean="0"/>
              <a:t>concetti</a:t>
            </a:r>
            <a:r>
              <a:rPr lang="en-US" sz="2800" dirty="0" smtClean="0"/>
              <a:t> e </a:t>
            </a:r>
            <a:r>
              <a:rPr lang="en-US" sz="2800" dirty="0" err="1" smtClean="0"/>
              <a:t>informazioni</a:t>
            </a:r>
            <a:r>
              <a:rPr lang="en-US" sz="2800" dirty="0" smtClean="0"/>
              <a:t> </a:t>
            </a:r>
            <a:r>
              <a:rPr lang="en-US" sz="2800" dirty="0" err="1" smtClean="0"/>
              <a:t>tratti</a:t>
            </a:r>
            <a:r>
              <a:rPr lang="en-US" sz="2800" dirty="0" smtClean="0"/>
              <a:t> da </a:t>
            </a:r>
            <a:r>
              <a:rPr lang="en-US" sz="2800" dirty="0" err="1" smtClean="0"/>
              <a:t>molteplici</a:t>
            </a:r>
            <a:r>
              <a:rPr lang="en-US" sz="2800" dirty="0" smtClean="0"/>
              <a:t> </a:t>
            </a:r>
            <a:r>
              <a:rPr lang="en-US" sz="2800" dirty="0" err="1" smtClean="0"/>
              <a:t>materiali</a:t>
            </a:r>
            <a:r>
              <a:rPr lang="en-US" sz="2800" dirty="0" smtClean="0"/>
              <a:t> e </a:t>
            </a:r>
            <a:r>
              <a:rPr lang="en-US" sz="2800" dirty="0" err="1" smtClean="0"/>
              <a:t>risorse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434195" y="3215779"/>
            <a:ext cx="57298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Adottare</a:t>
            </a:r>
            <a:r>
              <a:rPr lang="en-US" sz="2800" dirty="0" smtClean="0"/>
              <a:t> “</a:t>
            </a:r>
            <a:r>
              <a:rPr lang="en-US" sz="2800" dirty="0" err="1" smtClean="0"/>
              <a:t>metodi</a:t>
            </a:r>
            <a:r>
              <a:rPr lang="en-US" sz="2800" dirty="0" smtClean="0"/>
              <a:t> </a:t>
            </a:r>
            <a:r>
              <a:rPr lang="en-US" sz="2800" dirty="0" err="1" smtClean="0"/>
              <a:t>convenzionali</a:t>
            </a:r>
            <a:r>
              <a:rPr lang="en-US" sz="2800" dirty="0" smtClean="0"/>
              <a:t>” di </a:t>
            </a:r>
            <a:r>
              <a:rPr lang="en-US" sz="2800" dirty="0" err="1" smtClean="0"/>
              <a:t>raccolta</a:t>
            </a:r>
            <a:r>
              <a:rPr lang="en-US" sz="2800" dirty="0" smtClean="0"/>
              <a:t> e </a:t>
            </a:r>
            <a:r>
              <a:rPr lang="en-US" sz="2800" dirty="0" err="1" smtClean="0"/>
              <a:t>analisi</a:t>
            </a:r>
            <a:r>
              <a:rPr lang="en-US" sz="2800" dirty="0" smtClean="0"/>
              <a:t> </a:t>
            </a:r>
            <a:r>
              <a:rPr lang="en-US" sz="2800" dirty="0" err="1" smtClean="0"/>
              <a:t>dati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439118" y="4788277"/>
            <a:ext cx="53174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 smtClean="0"/>
              <a:t>Cercare</a:t>
            </a:r>
            <a:r>
              <a:rPr lang="en-GB" sz="2800" dirty="0" smtClean="0"/>
              <a:t> e </a:t>
            </a:r>
            <a:r>
              <a:rPr lang="en-GB" sz="2800" dirty="0" err="1" smtClean="0"/>
              <a:t>valutare</a:t>
            </a:r>
            <a:r>
              <a:rPr lang="en-GB" sz="2800" dirty="0" smtClean="0"/>
              <a:t> </a:t>
            </a:r>
            <a:r>
              <a:rPr lang="en-GB" sz="2800" dirty="0" err="1" smtClean="0"/>
              <a:t>informazioni</a:t>
            </a:r>
            <a:r>
              <a:rPr lang="en-GB" sz="2800" dirty="0" smtClean="0"/>
              <a:t> e </a:t>
            </a:r>
            <a:r>
              <a:rPr lang="en-GB" sz="2800" dirty="0" err="1" smtClean="0"/>
              <a:t>idee</a:t>
            </a:r>
            <a:endParaRPr lang="en-GB" sz="2800" dirty="0"/>
          </a:p>
        </p:txBody>
      </p:sp>
      <p:sp>
        <p:nvSpPr>
          <p:cNvPr id="28" name="Rectangle 27"/>
          <p:cNvSpPr/>
          <p:nvPr/>
        </p:nvSpPr>
        <p:spPr>
          <a:xfrm>
            <a:off x="195317" y="5930175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5317" y="7430486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5317" y="8769436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5317" y="1727937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95317" y="3415250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5317" y="2415341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95317" y="4367109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13246" y="5024749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95317" y="6686421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5317" y="8025371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560256" y="5057383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560256" y="6396333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60256" y="7735283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560256" y="9074233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560256" y="1710008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560256" y="3397321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560256" y="2379483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60256" y="4474679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560256" y="6991218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560256" y="8330168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867275" y="2163949"/>
            <a:ext cx="56507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Analizzare</a:t>
            </a:r>
            <a:r>
              <a:rPr lang="en-US" sz="2800" dirty="0"/>
              <a:t> </a:t>
            </a:r>
            <a:r>
              <a:rPr lang="en-US" sz="2800" dirty="0" err="1"/>
              <a:t>concetti</a:t>
            </a:r>
            <a:r>
              <a:rPr lang="en-US" sz="2800" dirty="0"/>
              <a:t> e </a:t>
            </a:r>
            <a:r>
              <a:rPr lang="en-US" sz="2800" dirty="0" err="1"/>
              <a:t>informazioni</a:t>
            </a:r>
            <a:r>
              <a:rPr lang="en-US" sz="2800" dirty="0"/>
              <a:t> </a:t>
            </a:r>
            <a:r>
              <a:rPr lang="en-US" sz="2800" dirty="0" smtClean="0"/>
              <a:t>da </a:t>
            </a:r>
            <a:r>
              <a:rPr lang="en-US" sz="2800" dirty="0" err="1"/>
              <a:t>molteplici</a:t>
            </a:r>
            <a:r>
              <a:rPr lang="en-US" sz="2800" dirty="0"/>
              <a:t> </a:t>
            </a:r>
            <a:r>
              <a:rPr lang="en-US" sz="2800" dirty="0" err="1"/>
              <a:t>materiali</a:t>
            </a:r>
            <a:r>
              <a:rPr lang="en-US" sz="2800" dirty="0"/>
              <a:t> e </a:t>
            </a:r>
            <a:r>
              <a:rPr lang="en-US" sz="2800" dirty="0" err="1" smtClean="0"/>
              <a:t>risorse</a:t>
            </a:r>
            <a:r>
              <a:rPr lang="en-US" sz="2800" dirty="0" smtClean="0"/>
              <a:t> online</a:t>
            </a:r>
            <a:endParaRPr lang="en-US" sz="2800" dirty="0"/>
          </a:p>
        </p:txBody>
      </p:sp>
      <p:sp>
        <p:nvSpPr>
          <p:cNvPr id="53" name="Rectangle 52"/>
          <p:cNvSpPr/>
          <p:nvPr/>
        </p:nvSpPr>
        <p:spPr>
          <a:xfrm>
            <a:off x="6867275" y="3241379"/>
            <a:ext cx="56507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Adottare</a:t>
            </a:r>
            <a:r>
              <a:rPr lang="en-US" sz="2800" dirty="0" smtClean="0"/>
              <a:t> </a:t>
            </a:r>
            <a:r>
              <a:rPr lang="en-US" sz="2800" dirty="0" err="1" smtClean="0"/>
              <a:t>strumenti</a:t>
            </a:r>
            <a:r>
              <a:rPr lang="en-US" sz="2800" dirty="0" smtClean="0"/>
              <a:t> </a:t>
            </a:r>
            <a:r>
              <a:rPr lang="en-US" sz="2800" dirty="0" err="1" smtClean="0"/>
              <a:t>digitali</a:t>
            </a:r>
            <a:r>
              <a:rPr lang="en-US" sz="2800" dirty="0" smtClean="0"/>
              <a:t> per </a:t>
            </a:r>
            <a:r>
              <a:rPr lang="en-US" sz="2800" dirty="0" err="1" smtClean="0"/>
              <a:t>raccogliere</a:t>
            </a:r>
            <a:r>
              <a:rPr lang="en-US" sz="2800" dirty="0" smtClean="0"/>
              <a:t> e </a:t>
            </a:r>
            <a:r>
              <a:rPr lang="en-US" sz="2800" dirty="0" err="1" smtClean="0"/>
              <a:t>analizzare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dati</a:t>
            </a:r>
            <a:endParaRPr lang="en-US" sz="2800" dirty="0"/>
          </a:p>
        </p:txBody>
      </p:sp>
      <p:sp>
        <p:nvSpPr>
          <p:cNvPr id="54" name="Rectangle 53"/>
          <p:cNvSpPr/>
          <p:nvPr/>
        </p:nvSpPr>
        <p:spPr>
          <a:xfrm>
            <a:off x="6867275" y="4265022"/>
            <a:ext cx="5650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 smtClean="0"/>
              <a:t>Comparare</a:t>
            </a:r>
            <a:r>
              <a:rPr lang="en-GB" sz="2800" dirty="0" smtClean="0"/>
              <a:t> </a:t>
            </a:r>
            <a:r>
              <a:rPr lang="en-GB" sz="2800" dirty="0" err="1" smtClean="0"/>
              <a:t>testi</a:t>
            </a:r>
            <a:r>
              <a:rPr lang="en-GB" sz="2800" dirty="0" smtClean="0"/>
              <a:t> </a:t>
            </a:r>
            <a:r>
              <a:rPr lang="en-GB" sz="2800" dirty="0" err="1" smtClean="0"/>
              <a:t>digitali</a:t>
            </a:r>
            <a:endParaRPr lang="en-GB" sz="2800" dirty="0"/>
          </a:p>
        </p:txBody>
      </p:sp>
      <p:sp>
        <p:nvSpPr>
          <p:cNvPr id="55" name="Rectangle 54"/>
          <p:cNvSpPr/>
          <p:nvPr/>
        </p:nvSpPr>
        <p:spPr>
          <a:xfrm>
            <a:off x="6885204" y="4840430"/>
            <a:ext cx="56507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 smtClean="0"/>
              <a:t>Adottare</a:t>
            </a:r>
            <a:r>
              <a:rPr lang="en-GB" sz="2800" dirty="0" smtClean="0"/>
              <a:t> </a:t>
            </a:r>
            <a:r>
              <a:rPr lang="en-GB" sz="2800" dirty="0" err="1" smtClean="0"/>
              <a:t>strumenti</a:t>
            </a:r>
            <a:r>
              <a:rPr lang="en-GB" sz="2800" dirty="0" smtClean="0"/>
              <a:t> </a:t>
            </a:r>
            <a:r>
              <a:rPr lang="en-GB" sz="2800" dirty="0" err="1" smtClean="0"/>
              <a:t>digitali</a:t>
            </a:r>
            <a:r>
              <a:rPr lang="en-GB" sz="2800" dirty="0" smtClean="0"/>
              <a:t> </a:t>
            </a:r>
            <a:r>
              <a:rPr lang="en-GB" sz="2800" dirty="0"/>
              <a:t>per </a:t>
            </a:r>
            <a:r>
              <a:rPr lang="en-GB" sz="2800" dirty="0" err="1" smtClean="0"/>
              <a:t>cercare</a:t>
            </a:r>
            <a:r>
              <a:rPr lang="en-GB" sz="2800" dirty="0" smtClean="0"/>
              <a:t> </a:t>
            </a:r>
            <a:r>
              <a:rPr lang="en-GB" sz="2800" dirty="0"/>
              <a:t>e </a:t>
            </a:r>
            <a:r>
              <a:rPr lang="en-GB" sz="2800" dirty="0" err="1"/>
              <a:t>valutare</a:t>
            </a:r>
            <a:r>
              <a:rPr lang="en-GB" sz="2800" dirty="0"/>
              <a:t> </a:t>
            </a:r>
            <a:r>
              <a:rPr lang="en-GB" sz="2800" dirty="0" err="1"/>
              <a:t>informazioni</a:t>
            </a:r>
            <a:r>
              <a:rPr lang="en-GB" sz="2800" dirty="0"/>
              <a:t> e </a:t>
            </a:r>
            <a:r>
              <a:rPr lang="en-GB" sz="2800" dirty="0" err="1" smtClean="0"/>
              <a:t>idee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58611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98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13" y="130318"/>
            <a:ext cx="1205133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Tipologia</a:t>
            </a:r>
            <a:r>
              <a:rPr lang="en-GB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GB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apprendimento</a:t>
            </a:r>
            <a:r>
              <a:rPr lang="en-GB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GB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Practica</a:t>
            </a:r>
            <a:endParaRPr lang="en-GB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8227" y="2039379"/>
            <a:ext cx="1198601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L’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apprendimento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attraverso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la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pratica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consente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studente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adattare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le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proprie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azioni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scopo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dell’attività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 di utilizzare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feedback per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impostare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al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meglio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le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azioni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successive.</a:t>
            </a:r>
          </a:p>
          <a:p>
            <a:pPr algn="ctr"/>
            <a:endParaRPr lang="en-GB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 feedback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può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avere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origine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dalla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riflessione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personale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propri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compagni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dal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docente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o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dall’attività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stessa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quando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questa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evidenzi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come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migliorare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risultato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delle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proprie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azioni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funzione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dello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scopo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en-GB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Picture 9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9497" y="8917117"/>
            <a:ext cx="15410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46"/>
          <p:cNvSpPr txBox="1"/>
          <p:nvPr/>
        </p:nvSpPr>
        <p:spPr>
          <a:xfrm>
            <a:off x="0" y="9244202"/>
            <a:ext cx="5498592" cy="230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98" i="1" dirty="0" smtClean="0"/>
              <a:t>Produced by Digital Education UCL, translated by Manuela Milani e Iris </a:t>
            </a:r>
            <a:r>
              <a:rPr lang="en-GB" sz="898" i="1" dirty="0" err="1" smtClean="0"/>
              <a:t>Pinelli</a:t>
            </a:r>
            <a:r>
              <a:rPr lang="en-GB" sz="898" i="1" dirty="0" smtClean="0"/>
              <a:t>, </a:t>
            </a:r>
            <a:r>
              <a:rPr lang="en-GB" sz="898" i="1" dirty="0" err="1" smtClean="0"/>
              <a:t>Università</a:t>
            </a:r>
            <a:r>
              <a:rPr lang="en-GB" sz="898" i="1" dirty="0" smtClean="0"/>
              <a:t> </a:t>
            </a:r>
            <a:r>
              <a:rPr lang="en-GB" sz="898" i="1" dirty="0" err="1" smtClean="0"/>
              <a:t>degli</a:t>
            </a:r>
            <a:r>
              <a:rPr lang="en-GB" sz="898" i="1" dirty="0" smtClean="0"/>
              <a:t> </a:t>
            </a:r>
            <a:r>
              <a:rPr lang="en-GB" sz="898" i="1" dirty="0" err="1" smtClean="0"/>
              <a:t>Studi</a:t>
            </a:r>
            <a:r>
              <a:rPr lang="en-GB" sz="898" i="1" dirty="0" smtClean="0"/>
              <a:t> di Milano</a:t>
            </a:r>
            <a:endParaRPr lang="en-GB" sz="898" i="1" dirty="0"/>
          </a:p>
        </p:txBody>
      </p:sp>
    </p:spTree>
    <p:extLst>
      <p:ext uri="{BB962C8B-B14F-4D97-AF65-F5344CB8AC3E}">
        <p14:creationId xmlns:p14="http://schemas.microsoft.com/office/powerpoint/2010/main" val="1488755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11786</TotalTime>
  <Words>712</Words>
  <Application>Microsoft Office PowerPoint</Application>
  <PresentationFormat>Formato A3 (297x420 mm)</PresentationFormat>
  <Paragraphs>113</Paragraphs>
  <Slides>12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MS Mincho</vt:lpstr>
      <vt:lpstr>Times New Roman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np_ucl1</dc:creator>
  <cp:lastModifiedBy>IRIS PINELLI</cp:lastModifiedBy>
  <cp:revision>223</cp:revision>
  <cp:lastPrinted>2015-11-06T15:46:38Z</cp:lastPrinted>
  <dcterms:created xsi:type="dcterms:W3CDTF">2014-10-31T14:03:56Z</dcterms:created>
  <dcterms:modified xsi:type="dcterms:W3CDTF">2017-01-17T10:19:48Z</dcterms:modified>
</cp:coreProperties>
</file>